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0"/>
  </p:notesMasterIdLst>
  <p:sldIdLst>
    <p:sldId id="257" r:id="rId2"/>
    <p:sldId id="295" r:id="rId3"/>
    <p:sldId id="306" r:id="rId4"/>
    <p:sldId id="265" r:id="rId5"/>
    <p:sldId id="258" r:id="rId6"/>
    <p:sldId id="259" r:id="rId7"/>
    <p:sldId id="266" r:id="rId8"/>
    <p:sldId id="311" r:id="rId9"/>
    <p:sldId id="296" r:id="rId10"/>
    <p:sldId id="260" r:id="rId11"/>
    <p:sldId id="261" r:id="rId12"/>
    <p:sldId id="262" r:id="rId13"/>
    <p:sldId id="263" r:id="rId14"/>
    <p:sldId id="297" r:id="rId15"/>
    <p:sldId id="307" r:id="rId16"/>
    <p:sldId id="264" r:id="rId17"/>
    <p:sldId id="267" r:id="rId18"/>
    <p:sldId id="268" r:id="rId19"/>
    <p:sldId id="298" r:id="rId20"/>
    <p:sldId id="269" r:id="rId21"/>
    <p:sldId id="270" r:id="rId22"/>
    <p:sldId id="271" r:id="rId23"/>
    <p:sldId id="312" r:id="rId24"/>
    <p:sldId id="299" r:id="rId25"/>
    <p:sldId id="308" r:id="rId26"/>
    <p:sldId id="272" r:id="rId27"/>
    <p:sldId id="309" r:id="rId28"/>
    <p:sldId id="273" r:id="rId29"/>
    <p:sldId id="274" r:id="rId30"/>
    <p:sldId id="300" r:id="rId31"/>
    <p:sldId id="275" r:id="rId32"/>
    <p:sldId id="276" r:id="rId33"/>
    <p:sldId id="277" r:id="rId34"/>
    <p:sldId id="301" r:id="rId35"/>
    <p:sldId id="278" r:id="rId36"/>
    <p:sldId id="279" r:id="rId37"/>
    <p:sldId id="280" r:id="rId38"/>
    <p:sldId id="302" r:id="rId39"/>
    <p:sldId id="314" r:id="rId40"/>
    <p:sldId id="281" r:id="rId41"/>
    <p:sldId id="282" r:id="rId42"/>
    <p:sldId id="283" r:id="rId43"/>
    <p:sldId id="303" r:id="rId44"/>
    <p:sldId id="284" r:id="rId45"/>
    <p:sldId id="285" r:id="rId46"/>
    <p:sldId id="286" r:id="rId47"/>
    <p:sldId id="304" r:id="rId48"/>
    <p:sldId id="287" r:id="rId49"/>
    <p:sldId id="288" r:id="rId50"/>
    <p:sldId id="289" r:id="rId51"/>
    <p:sldId id="305" r:id="rId52"/>
    <p:sldId id="310" r:id="rId53"/>
    <p:sldId id="290" r:id="rId54"/>
    <p:sldId id="313" r:id="rId55"/>
    <p:sldId id="291" r:id="rId56"/>
    <p:sldId id="292" r:id="rId57"/>
    <p:sldId id="293" r:id="rId58"/>
    <p:sldId id="294" r:id="rId5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62" autoAdjust="0"/>
    <p:restoredTop sz="90139" autoAdjust="0"/>
  </p:normalViewPr>
  <p:slideViewPr>
    <p:cSldViewPr>
      <p:cViewPr>
        <p:scale>
          <a:sx n="95" d="100"/>
          <a:sy n="95" d="100"/>
        </p:scale>
        <p:origin x="-660" y="-72"/>
      </p:cViewPr>
      <p:guideLst>
        <p:guide orient="horz" pos="2160"/>
        <p:guide pos="2880"/>
      </p:guideLst>
    </p:cSldViewPr>
  </p:slideViewPr>
  <p:outlineViewPr>
    <p:cViewPr>
      <p:scale>
        <a:sx n="33" d="100"/>
        <a:sy n="33" d="100"/>
      </p:scale>
      <p:origin x="0" y="936"/>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75DA835-8D89-467B-9E43-7D9711FC1CF7}" type="datetimeFigureOut">
              <a:rPr lang="en-US" smtClean="0"/>
              <a:pPr/>
              <a:t>3/29/2019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F65E15C-911B-461B-9783-355F80F1F890}"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F65E15C-911B-461B-9783-355F80F1F890}" type="slidenum">
              <a:rPr lang="en-US" smtClean="0"/>
              <a:pPr/>
              <a:t>12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C9885CA-688A-433E-A316-313405944675}" type="datetimeFigureOut">
              <a:rPr lang="en-US" smtClean="0"/>
              <a:pPr/>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F45A7C-8256-4076-98AC-095C76E280C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C9885CA-688A-433E-A316-313405944675}" type="datetimeFigureOut">
              <a:rPr lang="en-US" smtClean="0"/>
              <a:pPr/>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F45A7C-8256-4076-98AC-095C76E280C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C9885CA-688A-433E-A316-313405944675}" type="datetimeFigureOut">
              <a:rPr lang="en-US" smtClean="0"/>
              <a:pPr/>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F45A7C-8256-4076-98AC-095C76E280C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C9885CA-688A-433E-A316-313405944675}" type="datetimeFigureOut">
              <a:rPr lang="en-US" smtClean="0"/>
              <a:pPr/>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F45A7C-8256-4076-98AC-095C76E280C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C9885CA-688A-433E-A316-313405944675}" type="datetimeFigureOut">
              <a:rPr lang="en-US" smtClean="0"/>
              <a:pPr/>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F45A7C-8256-4076-98AC-095C76E280C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C9885CA-688A-433E-A316-313405944675}" type="datetimeFigureOut">
              <a:rPr lang="en-US" smtClean="0"/>
              <a:pPr/>
              <a:t>3/29/2019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F45A7C-8256-4076-98AC-095C76E280C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C9885CA-688A-433E-A316-313405944675}" type="datetimeFigureOut">
              <a:rPr lang="en-US" smtClean="0"/>
              <a:pPr/>
              <a:t>3/29/2019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7F45A7C-8256-4076-98AC-095C76E280C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C9885CA-688A-433E-A316-313405944675}" type="datetimeFigureOut">
              <a:rPr lang="en-US" smtClean="0"/>
              <a:pPr/>
              <a:t>3/29/2019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7F45A7C-8256-4076-98AC-095C76E280C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C9885CA-688A-433E-A316-313405944675}" type="datetimeFigureOut">
              <a:rPr lang="en-US" smtClean="0"/>
              <a:pPr/>
              <a:t>3/29/2019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7F45A7C-8256-4076-98AC-095C76E280C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C9885CA-688A-433E-A316-313405944675}" type="datetimeFigureOut">
              <a:rPr lang="en-US" smtClean="0"/>
              <a:pPr/>
              <a:t>3/29/2019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F45A7C-8256-4076-98AC-095C76E280C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C9885CA-688A-433E-A316-313405944675}" type="datetimeFigureOut">
              <a:rPr lang="en-US" smtClean="0"/>
              <a:pPr/>
              <a:t>3/29/2019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F45A7C-8256-4076-98AC-095C76E280C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C9885CA-688A-433E-A316-313405944675}" type="datetimeFigureOut">
              <a:rPr lang="en-US" smtClean="0"/>
              <a:pPr/>
              <a:t>3/29/2019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7F45A7C-8256-4076-98AC-095C76E280C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58204" cy="5154626"/>
          </a:xfrm>
        </p:spPr>
        <p:txBody>
          <a:bodyPr>
            <a:normAutofit fontScale="90000"/>
          </a:bodyPr>
          <a:lstStyle/>
          <a:p>
            <a:pPr algn="r"/>
            <a:r>
              <a:rPr lang="ar-IQ" dirty="0" smtClean="0"/>
              <a:t>جامعة ديالى                                     </a:t>
            </a:r>
            <a:br>
              <a:rPr lang="ar-IQ" dirty="0" smtClean="0"/>
            </a:br>
            <a:r>
              <a:rPr lang="ar-IQ" dirty="0" smtClean="0"/>
              <a:t>كلية التربية الاساسية                                     قسم التربية البدنية وعلوم الرياضة                         </a:t>
            </a:r>
            <a:br>
              <a:rPr lang="ar-IQ" dirty="0" smtClean="0"/>
            </a:br>
            <a:r>
              <a:rPr lang="ar-IQ" dirty="0" smtClean="0"/>
              <a:t>                         محاضرات </a:t>
            </a:r>
            <a:br>
              <a:rPr lang="ar-IQ" dirty="0" smtClean="0"/>
            </a:br>
            <a:r>
              <a:rPr lang="ar-IQ" dirty="0" smtClean="0"/>
              <a:t>                     مناهج البحث العلمي </a:t>
            </a:r>
            <a:br>
              <a:rPr lang="ar-IQ" dirty="0" smtClean="0"/>
            </a:br>
            <a:r>
              <a:rPr lang="ar-IQ" dirty="0" smtClean="0"/>
              <a:t>                               اعداد</a:t>
            </a:r>
            <a:br>
              <a:rPr lang="ar-IQ" dirty="0" smtClean="0"/>
            </a:br>
            <a:r>
              <a:rPr lang="ar-IQ" dirty="0" smtClean="0"/>
              <a:t>                   أ.م.د عدي كريم رحمان</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US" dirty="0"/>
          </a:p>
        </p:txBody>
      </p:sp>
      <p:sp>
        <p:nvSpPr>
          <p:cNvPr id="9218" name="Rectangle 2"/>
          <p:cNvSpPr>
            <a:spLocks noChangeArrowheads="1"/>
          </p:cNvSpPr>
          <p:nvPr/>
        </p:nvSpPr>
        <p:spPr bwMode="auto">
          <a:xfrm>
            <a:off x="0" y="1378334"/>
            <a:ext cx="9001092" cy="307776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6400"/>
                </a:solidFill>
                <a:effectLst/>
                <a:latin typeface="Simplified Arabic" pitchFamily="18" charset="-78"/>
                <a:ea typeface="Times New Roman" pitchFamily="18" charset="0"/>
                <a:cs typeface="Simplified Arabic" pitchFamily="18" charset="-78"/>
              </a:rPr>
              <a:t/>
            </a:r>
            <a:br>
              <a:rPr kumimoji="0" lang="en-US" sz="1600" b="0" i="0" u="none" strike="noStrike" cap="none" normalizeH="0" baseline="0" dirty="0" smtClean="0">
                <a:ln>
                  <a:noFill/>
                </a:ln>
                <a:solidFill>
                  <a:srgbClr val="006400"/>
                </a:solidFill>
                <a:effectLst/>
                <a:latin typeface="Simplified Arabic" pitchFamily="18" charset="-78"/>
                <a:ea typeface="Times New Roman" pitchFamily="18" charset="0"/>
                <a:cs typeface="Simplified Arabic" pitchFamily="18" charset="-78"/>
              </a:rPr>
            </a:br>
            <a:r>
              <a:rPr kumimoji="0" lang="ar-SA" sz="1600" b="0" i="0" u="none" strike="noStrike" cap="none" normalizeH="0" baseline="0" dirty="0" smtClean="0">
                <a:ln>
                  <a:noFill/>
                </a:ln>
                <a:solidFill>
                  <a:srgbClr val="006400"/>
                </a:solidFill>
                <a:effectLst/>
                <a:latin typeface="Simplified Arabic" pitchFamily="18" charset="-78"/>
                <a:ea typeface="Times New Roman" pitchFamily="18" charset="0"/>
                <a:cs typeface="Simplified Arabic" pitchFamily="18" charset="-78"/>
              </a:rPr>
              <a:t>2_اما التصنيف الاخر فيتضمن المراحل الاتية</a:t>
            </a:r>
            <a:r>
              <a:rPr kumimoji="0" lang="en-US" sz="1600" b="0" i="0" u="none" strike="noStrike" cap="none" normalizeH="0" baseline="0" dirty="0" smtClean="0">
                <a:ln>
                  <a:noFill/>
                </a:ln>
                <a:solidFill>
                  <a:srgbClr val="006400"/>
                </a:solidFill>
                <a:effectLst/>
                <a:latin typeface="Simplified Arabic" pitchFamily="18" charset="-78"/>
                <a:ea typeface="Times New Roman" pitchFamily="18" charset="0"/>
                <a:cs typeface="Simplified Arabic" pitchFamily="18" charset="-78"/>
              </a:rPr>
              <a:t> </a:t>
            </a:r>
            <a:br>
              <a:rPr kumimoji="0" lang="en-US" sz="1600" b="0" i="0" u="none" strike="noStrike" cap="none" normalizeH="0" baseline="0" dirty="0" smtClean="0">
                <a:ln>
                  <a:noFill/>
                </a:ln>
                <a:solidFill>
                  <a:srgbClr val="006400"/>
                </a:solidFill>
                <a:effectLst/>
                <a:latin typeface="Simplified Arabic" pitchFamily="18" charset="-78"/>
                <a:ea typeface="Times New Roman" pitchFamily="18" charset="0"/>
                <a:cs typeface="Simplified Arabic" pitchFamily="18" charset="-78"/>
              </a:rPr>
            </a:br>
            <a:r>
              <a:rPr kumimoji="0" lang="ar-SA" sz="1600" b="0" i="0" u="none" strike="noStrike" cap="none" normalizeH="0" baseline="0" dirty="0" smtClean="0">
                <a:ln>
                  <a:noFill/>
                </a:ln>
                <a:solidFill>
                  <a:srgbClr val="006400"/>
                </a:solidFill>
                <a:effectLst/>
                <a:latin typeface="Simplified Arabic" pitchFamily="18" charset="-78"/>
                <a:ea typeface="Times New Roman" pitchFamily="18" charset="0"/>
                <a:cs typeface="Simplified Arabic" pitchFamily="18" charset="-78"/>
              </a:rPr>
              <a:t>أ_المرحلة الخيالية :وتميزت بمحاولة تفسير الظواهر بارجاعها الى الارواح فكان الانسان ينسب الى الظواهر الطبيعية ارواحا ويعدها محركة لهذه الظواهر</a:t>
            </a:r>
            <a:r>
              <a:rPr kumimoji="0" lang="en-US" sz="1600" b="0" i="0" u="none" strike="noStrike" cap="none" normalizeH="0" baseline="0" dirty="0" smtClean="0">
                <a:ln>
                  <a:noFill/>
                </a:ln>
                <a:solidFill>
                  <a:srgbClr val="006400"/>
                </a:solidFill>
                <a:effectLst/>
                <a:latin typeface="Simplified Arabic" pitchFamily="18" charset="-78"/>
                <a:ea typeface="Times New Roman" pitchFamily="18" charset="0"/>
                <a:cs typeface="Simplified Arabic" pitchFamily="18" charset="-78"/>
              </a:rPr>
              <a:t> </a:t>
            </a:r>
            <a:br>
              <a:rPr kumimoji="0" lang="en-US" sz="1600" b="0" i="0" u="none" strike="noStrike" cap="none" normalizeH="0" baseline="0" dirty="0" smtClean="0">
                <a:ln>
                  <a:noFill/>
                </a:ln>
                <a:solidFill>
                  <a:srgbClr val="006400"/>
                </a:solidFill>
                <a:effectLst/>
                <a:latin typeface="Simplified Arabic" pitchFamily="18" charset="-78"/>
                <a:ea typeface="Times New Roman" pitchFamily="18" charset="0"/>
                <a:cs typeface="Simplified Arabic" pitchFamily="18" charset="-78"/>
              </a:rPr>
            </a:br>
            <a:r>
              <a:rPr kumimoji="0" lang="ar-SA" sz="1600" b="0" i="0" u="none" strike="noStrike" cap="none" normalizeH="0" baseline="0" dirty="0" smtClean="0">
                <a:ln>
                  <a:noFill/>
                </a:ln>
                <a:solidFill>
                  <a:srgbClr val="006400"/>
                </a:solidFill>
                <a:effectLst/>
                <a:latin typeface="Simplified Arabic" pitchFamily="18" charset="-78"/>
                <a:ea typeface="Times New Roman" pitchFamily="18" charset="0"/>
                <a:cs typeface="Simplified Arabic" pitchFamily="18" charset="-78"/>
              </a:rPr>
              <a:t>ب_المرحلة الدينية وتسمى بالمرحلة الميتافيزقية :وتميزت بمحاولة تفسير الظواهر بارجاعها الى علل واسباب غيبية ،خارجة عن ارادتها وادراكه وسيطرته حتى في العصور الوسطى حتى ظهور فرنسيس بيكون</a:t>
            </a:r>
            <a:r>
              <a:rPr kumimoji="0" lang="en-US" sz="1600" b="0" i="0" u="none" strike="noStrike" cap="none" normalizeH="0" baseline="0" dirty="0" smtClean="0">
                <a:ln>
                  <a:noFill/>
                </a:ln>
                <a:solidFill>
                  <a:srgbClr val="006400"/>
                </a:solidFill>
                <a:effectLst/>
                <a:latin typeface="Simplified Arabic" pitchFamily="18" charset="-78"/>
                <a:ea typeface="Times New Roman" pitchFamily="18" charset="0"/>
                <a:cs typeface="Simplified Arabic" pitchFamily="18" charset="-78"/>
              </a:rPr>
              <a:t> </a:t>
            </a:r>
            <a:br>
              <a:rPr kumimoji="0" lang="en-US" sz="1600" b="0" i="0" u="none" strike="noStrike" cap="none" normalizeH="0" baseline="0" dirty="0" smtClean="0">
                <a:ln>
                  <a:noFill/>
                </a:ln>
                <a:solidFill>
                  <a:srgbClr val="006400"/>
                </a:solidFill>
                <a:effectLst/>
                <a:latin typeface="Simplified Arabic" pitchFamily="18" charset="-78"/>
                <a:ea typeface="Times New Roman" pitchFamily="18" charset="0"/>
                <a:cs typeface="Simplified Arabic" pitchFamily="18" charset="-78"/>
              </a:rPr>
            </a:br>
            <a:r>
              <a:rPr kumimoji="0" lang="ar-SA" sz="1600" b="0" i="0" u="none" strike="noStrike" cap="none" normalizeH="0" baseline="0" dirty="0" smtClean="0">
                <a:ln>
                  <a:noFill/>
                </a:ln>
                <a:solidFill>
                  <a:srgbClr val="006400"/>
                </a:solidFill>
                <a:effectLst/>
                <a:latin typeface="Simplified Arabic" pitchFamily="18" charset="-78"/>
                <a:ea typeface="Times New Roman" pitchFamily="18" charset="0"/>
                <a:cs typeface="Simplified Arabic" pitchFamily="18" charset="-78"/>
              </a:rPr>
              <a:t>ت_المرحلة العلمية وتميزت بالتفسيرات العلمية للظواهر</a:t>
            </a:r>
            <a:r>
              <a:rPr kumimoji="0" lang="en-US" sz="1600" b="0" i="0" u="none" strike="noStrike" cap="none" normalizeH="0" baseline="0" dirty="0" smtClean="0">
                <a:ln>
                  <a:noFill/>
                </a:ln>
                <a:solidFill>
                  <a:srgbClr val="006400"/>
                </a:solidFill>
                <a:effectLst/>
                <a:latin typeface="Simplified Arabic" pitchFamily="18" charset="-78"/>
                <a:ea typeface="Times New Roman" pitchFamily="18" charset="0"/>
                <a:cs typeface="Simplified Arabic" pitchFamily="18" charset="-78"/>
              </a:rPr>
              <a:t>.</a:t>
            </a:r>
            <a:br>
              <a:rPr kumimoji="0" lang="en-US" sz="1600" b="0" i="0" u="none" strike="noStrike" cap="none" normalizeH="0" baseline="0" dirty="0" smtClean="0">
                <a:ln>
                  <a:noFill/>
                </a:ln>
                <a:solidFill>
                  <a:srgbClr val="006400"/>
                </a:solidFill>
                <a:effectLst/>
                <a:latin typeface="Simplified Arabic" pitchFamily="18" charset="-78"/>
                <a:ea typeface="Times New Roman" pitchFamily="18" charset="0"/>
                <a:cs typeface="Simplified Arabic" pitchFamily="18" charset="-78"/>
              </a:rPr>
            </a:br>
            <a:r>
              <a:rPr kumimoji="0" lang="ar-SA" sz="1600" b="0" i="0" u="none" strike="noStrike" cap="none" normalizeH="0" baseline="0" dirty="0" smtClean="0">
                <a:ln>
                  <a:noFill/>
                </a:ln>
                <a:solidFill>
                  <a:srgbClr val="006400"/>
                </a:solidFill>
                <a:effectLst/>
                <a:latin typeface="Simplified Arabic" pitchFamily="18" charset="-78"/>
                <a:ea typeface="Times New Roman" pitchFamily="18" charset="0"/>
                <a:cs typeface="Simplified Arabic" pitchFamily="18" charset="-78"/>
              </a:rPr>
              <a:t>علما ان هذه المراحل ليست منفصلة الواحدة عن الاخرى تمام الانفصال ، ذلك لان هذه المراحل والطرائق يستخدمها ويستفيد منها الباحث والشخص العادي في وقتنا المعاصر ... لاكتساب المعارف والوصول الى المعلومات ولكن اعلى هذه المراحل درجة ، واكثرها موضوعية ودقه هي الطريقة العلمية ... وسنتناول مكوناتها الاساسية في الموضوعات اللاحقة</a:t>
            </a:r>
            <a:r>
              <a:rPr kumimoji="0" lang="en-US" sz="1600" b="0" i="0" u="none" strike="noStrike" cap="none" normalizeH="0" baseline="0" dirty="0" smtClean="0">
                <a:ln>
                  <a:noFill/>
                </a:ln>
                <a:solidFill>
                  <a:srgbClr val="006400"/>
                </a:solidFill>
                <a:effectLst/>
                <a:latin typeface="Simplified Arabic" pitchFamily="18" charset="-78"/>
                <a:ea typeface="Times New Roman" pitchFamily="18" charset="0"/>
                <a:cs typeface="Simplified Arabic" pitchFamily="18" charset="-78"/>
              </a:rPr>
              <a:t> </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6400"/>
                </a:solidFill>
                <a:effectLst/>
                <a:latin typeface="Simplified Arabic" pitchFamily="18" charset="-78"/>
                <a:ea typeface="Times New Roman" pitchFamily="18" charset="0"/>
                <a:cs typeface="Simplified Arabic" pitchFamily="18" charset="-78"/>
              </a:rPr>
              <a:t/>
            </a:r>
            <a:br>
              <a:rPr kumimoji="0" lang="en-US" sz="1600" b="0" i="0" u="none" strike="noStrike" cap="none" normalizeH="0" baseline="0" dirty="0" smtClean="0">
                <a:ln>
                  <a:noFill/>
                </a:ln>
                <a:solidFill>
                  <a:srgbClr val="006400"/>
                </a:solidFill>
                <a:effectLst/>
                <a:latin typeface="Simplified Arabic" pitchFamily="18" charset="-78"/>
                <a:ea typeface="Times New Roman" pitchFamily="18" charset="0"/>
                <a:cs typeface="Simplified Arabic" pitchFamily="18" charset="-78"/>
              </a:rPr>
            </a:b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928670"/>
            <a:ext cx="8229600" cy="3643306"/>
          </a:xfrm>
        </p:spPr>
        <p:txBody>
          <a:bodyPr>
            <a:normAutofit/>
          </a:bodyPr>
          <a:lstStyle/>
          <a:p>
            <a:pPr lvl="0" eaLnBrk="0" fontAlgn="base" hangingPunct="0">
              <a:spcAft>
                <a:spcPct val="0"/>
              </a:spcAft>
            </a:pPr>
            <a:r>
              <a:rPr lang="ar-SA" sz="1600" dirty="0" smtClean="0">
                <a:solidFill>
                  <a:srgbClr val="006400"/>
                </a:solidFill>
                <a:latin typeface="Simplified Arabic" pitchFamily="18" charset="-78"/>
                <a:ea typeface="Times New Roman" pitchFamily="18" charset="0"/>
                <a:cs typeface="Simplified Arabic" pitchFamily="18" charset="-78"/>
              </a:rPr>
              <a:t>ماهية العلم</a:t>
            </a:r>
            <a:r>
              <a:rPr lang="en-US" sz="1600" dirty="0" smtClean="0">
                <a:latin typeface="Arial" pitchFamily="34" charset="0"/>
                <a:cs typeface="Arial" pitchFamily="34" charset="0"/>
              </a:rPr>
              <a:t/>
            </a:r>
            <a:br>
              <a:rPr lang="en-US" sz="1600" dirty="0" smtClean="0">
                <a:latin typeface="Arial" pitchFamily="34" charset="0"/>
                <a:cs typeface="Arial" pitchFamily="34" charset="0"/>
              </a:rPr>
            </a:br>
            <a:r>
              <a:rPr lang="en-US" sz="1600" dirty="0" smtClean="0">
                <a:solidFill>
                  <a:srgbClr val="006400"/>
                </a:solidFill>
                <a:latin typeface="Simplified Arabic" pitchFamily="18" charset="-78"/>
                <a:ea typeface="Times New Roman" pitchFamily="18" charset="0"/>
                <a:cs typeface="Simplified Arabic" pitchFamily="18" charset="-78"/>
              </a:rPr>
              <a:t/>
            </a:r>
            <a:br>
              <a:rPr lang="en-US" sz="1600" dirty="0" smtClean="0">
                <a:solidFill>
                  <a:srgbClr val="006400"/>
                </a:solidFill>
                <a:latin typeface="Simplified Arabic" pitchFamily="18" charset="-78"/>
                <a:ea typeface="Times New Roman" pitchFamily="18" charset="0"/>
                <a:cs typeface="Simplified Arabic" pitchFamily="18" charset="-78"/>
              </a:rPr>
            </a:br>
            <a:r>
              <a:rPr lang="ar-SA" sz="1600" dirty="0" smtClean="0">
                <a:solidFill>
                  <a:srgbClr val="006400"/>
                </a:solidFill>
                <a:latin typeface="Simplified Arabic" pitchFamily="18" charset="-78"/>
                <a:ea typeface="Times New Roman" pitchFamily="18" charset="0"/>
                <a:cs typeface="Simplified Arabic" pitchFamily="18" charset="-78"/>
              </a:rPr>
              <a:t>يمكن لمنجزات الجنس البشري في مختلف المجالات ان تعطي فكرة عن التقدم العلمي الذي وصل اليه الانسان ولكن تحديد مفهوم العلم بكلمات موجزة ليس امراً يسيراً اذ يمكن النظر الى مفهوم العلم من خلال طبيعة العمل الذي يقوم به العالم في مختبره وادوات تجاربه المعقدة او من خلال صفات هذا العالم الفكرية وقدراته الابداعية او من خلال التطبيقات التقنية ومظاهر التقدم الصناعي التي تتخذ من مبادئ العلم ونظرياته اساً لها وهي بالطبع نظرات ضيقه ، تحد وتعيق الفهم الصحيح للعلم وللتفكير العلمي وللبحث العلمي بشكل عام</a:t>
            </a:r>
            <a:r>
              <a:rPr lang="en-US" sz="1600" dirty="0" smtClean="0">
                <a:solidFill>
                  <a:srgbClr val="006400"/>
                </a:solidFill>
                <a:latin typeface="Simplified Arabic" pitchFamily="18" charset="-78"/>
                <a:ea typeface="Times New Roman" pitchFamily="18" charset="0"/>
                <a:cs typeface="Simplified Arabic" pitchFamily="18" charset="-78"/>
              </a:rPr>
              <a:t> </a:t>
            </a:r>
            <a:br>
              <a:rPr lang="en-US" sz="1600" dirty="0" smtClean="0">
                <a:solidFill>
                  <a:srgbClr val="006400"/>
                </a:solidFill>
                <a:latin typeface="Simplified Arabic" pitchFamily="18" charset="-78"/>
                <a:ea typeface="Times New Roman" pitchFamily="18" charset="0"/>
                <a:cs typeface="Simplified Arabic" pitchFamily="18" charset="-78"/>
              </a:rPr>
            </a:br>
            <a:r>
              <a:rPr lang="ar-SA" sz="1600" dirty="0" smtClean="0">
                <a:solidFill>
                  <a:srgbClr val="006400"/>
                </a:solidFill>
                <a:latin typeface="Simplified Arabic" pitchFamily="18" charset="-78"/>
                <a:ea typeface="Times New Roman" pitchFamily="18" charset="0"/>
                <a:cs typeface="Simplified Arabic" pitchFamily="18" charset="-78"/>
              </a:rPr>
              <a:t>وقد عرف العلم تعريفات عدة منها</a:t>
            </a:r>
            <a:r>
              <a:rPr lang="en-US" sz="1600" dirty="0" smtClean="0">
                <a:solidFill>
                  <a:srgbClr val="006400"/>
                </a:solidFill>
                <a:latin typeface="Calibri" pitchFamily="34" charset="0"/>
                <a:ea typeface="Times New Roman" pitchFamily="18" charset="0"/>
                <a:cs typeface="Arial" pitchFamily="34" charset="0"/>
              </a:rPr>
              <a:t> </a:t>
            </a:r>
            <a:r>
              <a:rPr lang="en-US" sz="1600" dirty="0" smtClean="0">
                <a:solidFill>
                  <a:srgbClr val="006400"/>
                </a:solidFill>
                <a:latin typeface="Simplified Arabic" pitchFamily="18" charset="-78"/>
                <a:ea typeface="Times New Roman" pitchFamily="18" charset="0"/>
                <a:cs typeface="Simplified Arabic" pitchFamily="18" charset="-78"/>
              </a:rPr>
              <a:t/>
            </a:r>
            <a:br>
              <a:rPr lang="en-US" sz="1600" dirty="0" smtClean="0">
                <a:solidFill>
                  <a:srgbClr val="006400"/>
                </a:solidFill>
                <a:latin typeface="Simplified Arabic" pitchFamily="18" charset="-78"/>
                <a:ea typeface="Times New Roman" pitchFamily="18" charset="0"/>
                <a:cs typeface="Simplified Arabic" pitchFamily="18" charset="-78"/>
              </a:rPr>
            </a:br>
            <a:r>
              <a:rPr lang="ar-SA" sz="1600" dirty="0" smtClean="0">
                <a:solidFill>
                  <a:srgbClr val="006400"/>
                </a:solidFill>
                <a:latin typeface="Simplified Arabic" pitchFamily="18" charset="-78"/>
                <a:ea typeface="Times New Roman" pitchFamily="18" charset="0"/>
                <a:cs typeface="Simplified Arabic" pitchFamily="18" charset="-78"/>
              </a:rPr>
              <a:t>ويعرفه بعض الباحثين بانه (المعرفة المنسقة والمصنفة التي تم التوصل اليها باتباع قواعد المنهج العلمي الصحيح مصاغة في قوانين عامة للظواهر الفردية المتفرقة</a:t>
            </a:r>
            <a:r>
              <a:rPr lang="ar-IQ" sz="1600" dirty="0" smtClean="0">
                <a:solidFill>
                  <a:srgbClr val="006400"/>
                </a:solidFill>
                <a:latin typeface="Simplified Arabic" pitchFamily="18" charset="-78"/>
                <a:ea typeface="Times New Roman" pitchFamily="18" charset="0"/>
                <a:cs typeface="Simplified Arabic" pitchFamily="18" charset="-78"/>
              </a:rPr>
              <a:t>)</a:t>
            </a:r>
            <a:r>
              <a:rPr lang="en-US" sz="1600" dirty="0" smtClean="0">
                <a:solidFill>
                  <a:srgbClr val="006400"/>
                </a:solidFill>
                <a:latin typeface="Simplified Arabic" pitchFamily="18" charset="-78"/>
                <a:ea typeface="Times New Roman" pitchFamily="18" charset="0"/>
                <a:cs typeface="Simplified Arabic" pitchFamily="18" charset="-78"/>
              </a:rPr>
              <a:t>) </a:t>
            </a:r>
            <a:br>
              <a:rPr lang="en-US" sz="1600" dirty="0" smtClean="0">
                <a:solidFill>
                  <a:srgbClr val="006400"/>
                </a:solidFill>
                <a:latin typeface="Simplified Arabic" pitchFamily="18" charset="-78"/>
                <a:ea typeface="Times New Roman" pitchFamily="18" charset="0"/>
                <a:cs typeface="Simplified Arabic" pitchFamily="18" charset="-78"/>
              </a:rPr>
            </a:br>
            <a:r>
              <a:rPr lang="ar-SA" sz="1600" dirty="0" smtClean="0">
                <a:solidFill>
                  <a:srgbClr val="006400"/>
                </a:solidFill>
                <a:latin typeface="Simplified Arabic" pitchFamily="18" charset="-78"/>
                <a:ea typeface="Times New Roman" pitchFamily="18" charset="0"/>
                <a:cs typeface="Simplified Arabic" pitchFamily="18" charset="-78"/>
              </a:rPr>
              <a:t>في حين عرفه اخرون بأنه (البحث عن الحقيقة الموضوعية المستمدة من الملاحظة</a:t>
            </a:r>
            <a:r>
              <a:rPr lang="ar-IQ" sz="1600" dirty="0" smtClean="0">
                <a:solidFill>
                  <a:srgbClr val="006400"/>
                </a:solidFill>
                <a:latin typeface="Simplified Arabic" pitchFamily="18" charset="-78"/>
                <a:ea typeface="Times New Roman" pitchFamily="18" charset="0"/>
                <a:cs typeface="Simplified Arabic" pitchFamily="18" charset="-78"/>
              </a:rPr>
              <a:t>)</a:t>
            </a:r>
            <a:endParaRPr lang="en-US" sz="1600" dirty="0">
              <a:solidFill>
                <a:srgbClr val="006400"/>
              </a:solidFill>
              <a:latin typeface="Simplified Arabic" pitchFamily="18" charset="-78"/>
              <a:ea typeface="Times New Roman" pitchFamily="18" charset="0"/>
              <a:cs typeface="Simplified Arabic" pitchFamily="18" charset="-78"/>
            </a:endParaRPr>
          </a:p>
        </p:txBody>
      </p:sp>
      <p:sp>
        <p:nvSpPr>
          <p:cNvPr id="3078" name="AutoShape 6" descr="Related imag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ChangeArrowheads="1"/>
          </p:cNvSpPr>
          <p:nvPr/>
        </p:nvSpPr>
        <p:spPr bwMode="auto">
          <a:xfrm>
            <a:off x="8959269" y="-79176"/>
            <a:ext cx="184731" cy="615553"/>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Simplified Arabic" pitchFamily="18" charset="-78"/>
                <a:ea typeface="Times New Roman" pitchFamily="18" charset="0"/>
                <a:cs typeface="Simplified Arabic" pitchFamily="18" charset="-78"/>
              </a:rPr>
              <a:t/>
            </a:r>
            <a:br>
              <a:rPr kumimoji="0" lang="en-US" sz="1600" b="0" i="0" u="none" strike="noStrike" cap="none" normalizeH="0" baseline="0" dirty="0" smtClean="0">
                <a:ln>
                  <a:noFill/>
                </a:ln>
                <a:solidFill>
                  <a:srgbClr val="000000"/>
                </a:solidFill>
                <a:effectLst/>
                <a:latin typeface="Simplified Arabic" pitchFamily="18" charset="-78"/>
                <a:ea typeface="Times New Roman" pitchFamily="18" charset="0"/>
                <a:cs typeface="Simplified Arabic" pitchFamily="18" charset="-78"/>
              </a:rPr>
            </a:b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7169" name="Rectangle 1"/>
          <p:cNvSpPr>
            <a:spLocks noChangeArrowheads="1"/>
          </p:cNvSpPr>
          <p:nvPr/>
        </p:nvSpPr>
        <p:spPr bwMode="auto">
          <a:xfrm>
            <a:off x="0" y="612141"/>
            <a:ext cx="9144000" cy="323165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ar-SA" sz="2400" b="0" i="0" u="sng" strike="noStrike" cap="none" normalizeH="0" baseline="0" dirty="0" smtClean="0">
                <a:ln>
                  <a:noFill/>
                </a:ln>
                <a:solidFill>
                  <a:srgbClr val="006400"/>
                </a:solidFill>
                <a:effectLst/>
                <a:latin typeface="Simplified Arabic" pitchFamily="18" charset="-78"/>
                <a:ea typeface="Times New Roman" pitchFamily="18" charset="0"/>
                <a:cs typeface="Simplified Arabic" pitchFamily="18" charset="-78"/>
              </a:rPr>
              <a:t>اهداف العلم</a:t>
            </a:r>
            <a:r>
              <a:rPr kumimoji="0" lang="en-US" sz="2000" b="0" i="0" u="none" strike="noStrike" cap="none" normalizeH="0" baseline="0" dirty="0" smtClean="0">
                <a:ln>
                  <a:noFill/>
                </a:ln>
                <a:solidFill>
                  <a:srgbClr val="006400"/>
                </a:solidFill>
                <a:effectLst/>
                <a:latin typeface="Simplified Arabic" pitchFamily="18" charset="-78"/>
                <a:ea typeface="Times New Roman" pitchFamily="18" charset="0"/>
                <a:cs typeface="Simplified Arabic" pitchFamily="18" charset="-78"/>
              </a:rPr>
              <a:t> </a:t>
            </a:r>
          </a:p>
          <a:p>
            <a:pPr lvl="0" algn="r" eaLnBrk="0" fontAlgn="base" hangingPunct="0">
              <a:spcBef>
                <a:spcPct val="0"/>
              </a:spcBef>
              <a:spcAft>
                <a:spcPct val="0"/>
              </a:spcAft>
            </a:pPr>
            <a:r>
              <a:rPr kumimoji="0" lang="en-US" sz="2000" b="0" i="0" u="none" strike="noStrike" cap="none" normalizeH="0" baseline="0" dirty="0" smtClean="0">
                <a:ln>
                  <a:noFill/>
                </a:ln>
                <a:solidFill>
                  <a:srgbClr val="006400"/>
                </a:solidFill>
                <a:effectLst/>
                <a:latin typeface="Simplified Arabic" pitchFamily="18" charset="-78"/>
                <a:ea typeface="Times New Roman" pitchFamily="18" charset="0"/>
                <a:cs typeface="Simplified Arabic" pitchFamily="18" charset="-78"/>
              </a:rPr>
              <a:t/>
            </a:r>
            <a:br>
              <a:rPr kumimoji="0" lang="en-US" sz="2000" b="0" i="0" u="none" strike="noStrike" cap="none" normalizeH="0" baseline="0" dirty="0" smtClean="0">
                <a:ln>
                  <a:noFill/>
                </a:ln>
                <a:solidFill>
                  <a:srgbClr val="006400"/>
                </a:solidFill>
                <a:effectLst/>
                <a:latin typeface="Simplified Arabic" pitchFamily="18" charset="-78"/>
                <a:ea typeface="Times New Roman" pitchFamily="18" charset="0"/>
                <a:cs typeface="Simplified Arabic" pitchFamily="18" charset="-78"/>
              </a:rPr>
            </a:br>
            <a:r>
              <a:rPr kumimoji="0" lang="ar-SA" sz="2000" b="0" i="0" u="none" strike="noStrike" cap="none" normalizeH="0" baseline="0" dirty="0" smtClean="0">
                <a:ln>
                  <a:noFill/>
                </a:ln>
                <a:solidFill>
                  <a:srgbClr val="006400"/>
                </a:solidFill>
                <a:effectLst/>
                <a:latin typeface="Simplified Arabic" pitchFamily="18" charset="-78"/>
                <a:ea typeface="Times New Roman" pitchFamily="18" charset="0"/>
                <a:cs typeface="Simplified Arabic" pitchFamily="18" charset="-78"/>
              </a:rPr>
              <a:t>العلم ظاهرة تراكمية لايمكن ان يعود الفضل في تحصيله لفرد معين دون غيره او امة او شعب او حضارة دون غيرها ،اذ بدأ العلم بمبادئ بسيطة منذ بدء الخليقة واخذت هذه الظاهرة تنمو وتتراكم وتتزايد مع تقدم الزمن وزيادة النمو السكاني الى ان وصلت الى ما هي عليه في الوقت الحاضر وما تتنبأ وتسعى الى معرفته في المستقبل</a:t>
            </a:r>
            <a:r>
              <a:rPr kumimoji="0" lang="en-US" sz="2000" b="0" i="0" u="none" strike="noStrike" cap="none" normalizeH="0" baseline="0" dirty="0" smtClean="0">
                <a:ln>
                  <a:noFill/>
                </a:ln>
                <a:solidFill>
                  <a:srgbClr val="006400"/>
                </a:solidFill>
                <a:effectLst/>
                <a:latin typeface="Simplified Arabic" pitchFamily="18" charset="-78"/>
                <a:ea typeface="Times New Roman" pitchFamily="18" charset="0"/>
                <a:cs typeface="Simplified Arabic" pitchFamily="18" charset="-78"/>
              </a:rPr>
              <a:t/>
            </a:r>
            <a:br>
              <a:rPr kumimoji="0" lang="en-US" sz="2000" b="0" i="0" u="none" strike="noStrike" cap="none" normalizeH="0" baseline="0" dirty="0" smtClean="0">
                <a:ln>
                  <a:noFill/>
                </a:ln>
                <a:solidFill>
                  <a:srgbClr val="006400"/>
                </a:solidFill>
                <a:effectLst/>
                <a:latin typeface="Simplified Arabic" pitchFamily="18" charset="-78"/>
                <a:ea typeface="Times New Roman" pitchFamily="18" charset="0"/>
                <a:cs typeface="Simplified Arabic" pitchFamily="18" charset="-78"/>
              </a:rPr>
            </a:br>
            <a:r>
              <a:rPr lang="en-US" sz="2000" dirty="0" smtClean="0">
                <a:solidFill>
                  <a:srgbClr val="006400"/>
                </a:solidFill>
                <a:latin typeface="Simplified Arabic" pitchFamily="18" charset="-78"/>
                <a:ea typeface="Times New Roman" pitchFamily="18" charset="0"/>
                <a:cs typeface="Simplified Arabic" pitchFamily="18" charset="-78"/>
              </a:rPr>
              <a:t>:-</a:t>
            </a:r>
            <a:r>
              <a:rPr kumimoji="0" lang="ar-SA" sz="2000" b="0" i="0" u="none" strike="noStrike" cap="none" normalizeH="0" baseline="0" dirty="0" smtClean="0">
                <a:ln>
                  <a:noFill/>
                </a:ln>
                <a:solidFill>
                  <a:srgbClr val="006400"/>
                </a:solidFill>
                <a:effectLst/>
                <a:latin typeface="Simplified Arabic" pitchFamily="18" charset="-78"/>
                <a:ea typeface="Times New Roman" pitchFamily="18" charset="0"/>
                <a:cs typeface="Simplified Arabic" pitchFamily="18" charset="-78"/>
              </a:rPr>
              <a:t>وقد حددفان دالين اهداف العلم بثلاث نقاط هي</a:t>
            </a:r>
            <a:r>
              <a:rPr kumimoji="0" lang="en-US" sz="2000" b="0" i="0" u="none" strike="noStrike" cap="none" normalizeH="0" baseline="0" dirty="0" smtClean="0">
                <a:ln>
                  <a:noFill/>
                </a:ln>
                <a:solidFill>
                  <a:srgbClr val="006400"/>
                </a:solidFill>
                <a:effectLst/>
                <a:latin typeface="Calibri" pitchFamily="34" charset="0"/>
                <a:ea typeface="Times New Roman" pitchFamily="18" charset="0"/>
                <a:cs typeface="Calibri" pitchFamily="34" charset="0"/>
              </a:rPr>
              <a:t> </a:t>
            </a:r>
            <a:r>
              <a:rPr kumimoji="0" lang="en-US" sz="2000" b="0" i="0" u="none" strike="noStrike" cap="none" normalizeH="0" baseline="0" dirty="0" smtClean="0">
                <a:ln>
                  <a:noFill/>
                </a:ln>
                <a:solidFill>
                  <a:srgbClr val="006400"/>
                </a:solidFill>
                <a:effectLst/>
                <a:latin typeface="Simplified Arabic" pitchFamily="18" charset="-78"/>
                <a:ea typeface="Times New Roman" pitchFamily="18" charset="0"/>
                <a:cs typeface="Simplified Arabic" pitchFamily="18" charset="-78"/>
              </a:rPr>
              <a:t/>
            </a:r>
            <a:br>
              <a:rPr kumimoji="0" lang="en-US" sz="2000" b="0" i="0" u="none" strike="noStrike" cap="none" normalizeH="0" baseline="0" dirty="0" smtClean="0">
                <a:ln>
                  <a:noFill/>
                </a:ln>
                <a:solidFill>
                  <a:srgbClr val="006400"/>
                </a:solidFill>
                <a:effectLst/>
                <a:latin typeface="Simplified Arabic" pitchFamily="18" charset="-78"/>
                <a:ea typeface="Times New Roman" pitchFamily="18" charset="0"/>
                <a:cs typeface="Simplified Arabic" pitchFamily="18" charset="-78"/>
              </a:rPr>
            </a:br>
            <a:r>
              <a:rPr kumimoji="0" lang="ar-SA" sz="2000" b="0" i="0" u="none" strike="noStrike" cap="none" normalizeH="0" baseline="0" dirty="0" smtClean="0">
                <a:ln>
                  <a:noFill/>
                </a:ln>
                <a:solidFill>
                  <a:srgbClr val="006400"/>
                </a:solidFill>
                <a:effectLst/>
                <a:latin typeface="Simplified Arabic" pitchFamily="18" charset="-78"/>
                <a:ea typeface="Times New Roman" pitchFamily="18" charset="0"/>
                <a:cs typeface="Simplified Arabic" pitchFamily="18" charset="-78"/>
              </a:rPr>
              <a:t>1_الفهم والتفسير : يعد الفهم الهدف الاساس للعلم ،والعلم يهدف الى فهم الظواهر المختلفة ويجد للظواهر تفسيرات علمية ثابتة والفهم يعني فيه الاسباب والعوامل التي ادت الى حدوث الظاهرة وليس الاكتفاء بوصفها وتعداد صفاتها وخصائصها والتعرف الى علاقة الظاهرة بالظواهر الاخرى التي ادت الى وقوعها والاخرى التي ستنتج عنها مثل لماذا يتبخر الماء ؟لماذ تذوب قطعة الجليد</a:t>
            </a:r>
            <a:r>
              <a:rPr kumimoji="0" lang="en-US" sz="2000" b="0" i="0" u="none" strike="noStrike" cap="none" normalizeH="0" baseline="0" dirty="0" smtClean="0">
                <a:ln>
                  <a:noFill/>
                </a:ln>
                <a:solidFill>
                  <a:schemeClr val="tx1"/>
                </a:solidFill>
                <a:effectLst/>
                <a:latin typeface="Arial" pitchFamily="34" charset="0"/>
                <a:cs typeface="Arial" pitchFamily="34" charset="0"/>
              </a:rPr>
              <a:t> </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54494"/>
          </a:xfrm>
        </p:spPr>
        <p:txBody>
          <a:bodyPr/>
          <a:lstStyle/>
          <a:p>
            <a:r>
              <a:rPr lang="ar-IQ" dirty="0" smtClean="0"/>
              <a:t> </a:t>
            </a:r>
            <a:endParaRPr lang="en-US" dirty="0"/>
          </a:p>
        </p:txBody>
      </p:sp>
      <p:sp>
        <p:nvSpPr>
          <p:cNvPr id="5121" name="Rectangle 1"/>
          <p:cNvSpPr>
            <a:spLocks noChangeArrowheads="1"/>
          </p:cNvSpPr>
          <p:nvPr/>
        </p:nvSpPr>
        <p:spPr bwMode="auto">
          <a:xfrm>
            <a:off x="142844" y="642918"/>
            <a:ext cx="8858248" cy="378565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ar-IQ" sz="1600" b="0" i="0" u="none" strike="noStrike" cap="none" normalizeH="0" baseline="0" dirty="0" smtClean="0">
                <a:ln>
                  <a:noFill/>
                </a:ln>
                <a:solidFill>
                  <a:srgbClr val="006400"/>
                </a:solidFill>
                <a:effectLst/>
                <a:latin typeface="Simplified Arabic" pitchFamily="18" charset="-78"/>
                <a:ea typeface="Times New Roman" pitchFamily="18" charset="0"/>
                <a:cs typeface="Simplified Arabic" pitchFamily="18" charset="-78"/>
              </a:rPr>
              <a:t>2-</a:t>
            </a:r>
            <a:r>
              <a:rPr kumimoji="0" lang="ar-SA" sz="1600" b="0" i="0" u="none" strike="noStrike" cap="none" normalizeH="0" baseline="0" dirty="0" smtClean="0">
                <a:ln>
                  <a:noFill/>
                </a:ln>
                <a:solidFill>
                  <a:srgbClr val="006400"/>
                </a:solidFill>
                <a:effectLst/>
                <a:latin typeface="Simplified Arabic" pitchFamily="18" charset="-78"/>
                <a:ea typeface="Times New Roman" pitchFamily="18" charset="0"/>
                <a:cs typeface="Simplified Arabic" pitchFamily="18" charset="-78"/>
              </a:rPr>
              <a:t>التنبؤ: يعد الفهم والتفسير الهدف الاول للعلم الذي يساعد على التنبؤ ولا يمكن التنبؤ اذا لم يتمكن الانسان من فهم وتفسير الظواهر ومعرفة العلاقات والقوانين التي تحكمها وتنظم علاقاتها بغيرها من الظواهر ،ويظل العلم مبتورا دون التنبؤ بمستقبل هذه الظواهر ،ويقصد بالتنبؤ :قدرة الباحث على استنتاج نتائج اخرى مرتبطة بهذا الفهم للظاهرة وقوانينها بناءا على معرفة الباحث السابقة بالظاهرة ،والتنبؤات تختلف ،اذ هي في الظواهر الطبيعية مثل عملية الخسوف تعد دقيقة بينما تختلف عنها في الظواهر الاجتماعية لانها ذات طابع تقريبي ،فالتنبؤ هو تصور للنتائج التي يمكن ان تحدث اذا طبقت القوانين التي اكتشفت على مواقف جديدة</a:t>
            </a:r>
            <a:r>
              <a:rPr kumimoji="0" lang="en-US" sz="1600" b="0" i="0" u="none" strike="noStrike" cap="none" normalizeH="0" baseline="0" dirty="0" smtClean="0">
                <a:ln>
                  <a:noFill/>
                </a:ln>
                <a:solidFill>
                  <a:srgbClr val="006400"/>
                </a:solidFill>
                <a:effectLst/>
                <a:latin typeface="Simplified Arabic" pitchFamily="18" charset="-78"/>
                <a:ea typeface="Times New Roman" pitchFamily="18" charset="0"/>
                <a:cs typeface="Simplified Arabic" pitchFamily="18" charset="-78"/>
              </a:rPr>
              <a:t>.</a:t>
            </a:r>
            <a:br>
              <a:rPr kumimoji="0" lang="en-US" sz="1600" b="0" i="0" u="none" strike="noStrike" cap="none" normalizeH="0" baseline="0" dirty="0" smtClean="0">
                <a:ln>
                  <a:noFill/>
                </a:ln>
                <a:solidFill>
                  <a:srgbClr val="006400"/>
                </a:solidFill>
                <a:effectLst/>
                <a:latin typeface="Simplified Arabic" pitchFamily="18" charset="-78"/>
                <a:ea typeface="Times New Roman" pitchFamily="18" charset="0"/>
                <a:cs typeface="Simplified Arabic" pitchFamily="18" charset="-78"/>
              </a:rPr>
            </a:br>
            <a:r>
              <a:rPr kumimoji="0" lang="ar-SA" sz="1600" b="0" i="0" u="none" strike="noStrike" cap="none" normalizeH="0" baseline="0" dirty="0" smtClean="0">
                <a:ln>
                  <a:noFill/>
                </a:ln>
                <a:solidFill>
                  <a:srgbClr val="006400"/>
                </a:solidFill>
                <a:effectLst/>
                <a:latin typeface="Simplified Arabic" pitchFamily="18" charset="-78"/>
                <a:ea typeface="Times New Roman" pitchFamily="18" charset="0"/>
                <a:cs typeface="Simplified Arabic" pitchFamily="18" charset="-78"/>
              </a:rPr>
              <a:t>3</a:t>
            </a:r>
            <a:r>
              <a:rPr kumimoji="0" lang="ar-IQ" sz="1600" b="0" i="0" u="none" strike="noStrike" cap="none" normalizeH="0" baseline="0" dirty="0" smtClean="0">
                <a:ln>
                  <a:noFill/>
                </a:ln>
                <a:solidFill>
                  <a:srgbClr val="006400"/>
                </a:solidFill>
                <a:effectLst/>
                <a:latin typeface="Simplified Arabic" pitchFamily="18" charset="-78"/>
                <a:ea typeface="Times New Roman" pitchFamily="18" charset="0"/>
                <a:cs typeface="Simplified Arabic" pitchFamily="18" charset="-78"/>
              </a:rPr>
              <a:t>-</a:t>
            </a:r>
            <a:r>
              <a:rPr kumimoji="0" lang="ar-SA" sz="1600" b="0" i="0" u="none" strike="noStrike" cap="none" normalizeH="0" baseline="0" dirty="0" smtClean="0">
                <a:ln>
                  <a:noFill/>
                </a:ln>
                <a:solidFill>
                  <a:srgbClr val="006400"/>
                </a:solidFill>
                <a:effectLst/>
                <a:latin typeface="Simplified Arabic" pitchFamily="18" charset="-78"/>
                <a:ea typeface="Times New Roman" pitchFamily="18" charset="0"/>
                <a:cs typeface="Simplified Arabic" pitchFamily="18" charset="-78"/>
              </a:rPr>
              <a:t>الضبط والتحكم : يعد الضبط والتحكم احد الاهداف المهمة للعلم ،اذ يهدف العلم الى التحكم بالظواهر المختلفة والسيطرة عليها ،محاولا التوصل الى اكتشاف ظواهر اخرى مرغوب بها ،وبذلك يمكن السيطرة على هذه العوامل بالتقليل من اثارها او بزيادتها وفق النتائج المطلوبة</a:t>
            </a:r>
            <a:endParaRPr kumimoji="0" lang="en-US" sz="1600" b="0" i="0" u="none" strike="noStrike" cap="none" normalizeH="0" baseline="0" dirty="0" smtClean="0">
              <a:ln>
                <a:noFill/>
              </a:ln>
              <a:solidFill>
                <a:srgbClr val="000000"/>
              </a:solidFill>
              <a:effectLst/>
              <a:latin typeface="Simplified Arabic" pitchFamily="18" charset="-78"/>
              <a:ea typeface="Times New Roman" pitchFamily="18" charset="0"/>
              <a:cs typeface="Simplified Arabic" pitchFamily="18" charset="-78"/>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Simplified Arabic" pitchFamily="18" charset="-78"/>
                <a:ea typeface="Times New Roman" pitchFamily="18" charset="0"/>
                <a:cs typeface="Simplified Arabic" pitchFamily="18" charset="-78"/>
              </a:rPr>
              <a:t/>
            </a:r>
            <a:br>
              <a:rPr kumimoji="0" lang="en-US" sz="1600" b="0" i="0" u="none" strike="noStrike" cap="none" normalizeH="0" baseline="0" dirty="0" smtClean="0">
                <a:ln>
                  <a:noFill/>
                </a:ln>
                <a:solidFill>
                  <a:srgbClr val="000000"/>
                </a:solidFill>
                <a:effectLst/>
                <a:latin typeface="Simplified Arabic" pitchFamily="18" charset="-78"/>
                <a:ea typeface="Times New Roman" pitchFamily="18" charset="0"/>
                <a:cs typeface="Simplified Arabic" pitchFamily="18" charset="-78"/>
              </a:rPr>
            </a:br>
            <a:r>
              <a:rPr kumimoji="0" lang="ar-SA" sz="1600" b="0" i="0" u="none" strike="noStrike" cap="none" normalizeH="0" baseline="0" dirty="0" smtClean="0">
                <a:ln>
                  <a:noFill/>
                </a:ln>
                <a:solidFill>
                  <a:srgbClr val="006400"/>
                </a:solidFill>
                <a:effectLst/>
                <a:latin typeface="Simplified Arabic" pitchFamily="18" charset="-78"/>
                <a:ea typeface="Times New Roman" pitchFamily="18" charset="0"/>
                <a:cs typeface="Simplified Arabic" pitchFamily="18" charset="-78"/>
              </a:rPr>
              <a:t>ومما تقدم نستطيع ان نعرف مكونات مصطلح البحث العلمى وهي</a:t>
            </a:r>
            <a:r>
              <a:rPr kumimoji="0" lang="en-US" sz="1600" b="0" i="0" u="none" strike="noStrike" cap="none" normalizeH="0" baseline="0" dirty="0" smtClean="0">
                <a:ln>
                  <a:noFill/>
                </a:ln>
                <a:solidFill>
                  <a:srgbClr val="006400"/>
                </a:solidFill>
                <a:effectLst/>
                <a:latin typeface="Simplified Arabic" pitchFamily="18" charset="-78"/>
                <a:ea typeface="Times New Roman" pitchFamily="18" charset="0"/>
                <a:cs typeface="Simplified Arabic" pitchFamily="18" charset="-78"/>
              </a:rPr>
              <a:t> :                          </a:t>
            </a:r>
            <a:r>
              <a:rPr kumimoji="0" lang="en-US" sz="1600" b="0" i="0" u="none" strike="noStrike" cap="none" normalizeH="0" baseline="0" dirty="0" smtClean="0">
                <a:ln>
                  <a:noFill/>
                </a:ln>
                <a:solidFill>
                  <a:srgbClr val="000000"/>
                </a:solidFill>
                <a:effectLst/>
                <a:latin typeface="Simplified Arabic" pitchFamily="18" charset="-78"/>
                <a:ea typeface="Times New Roman" pitchFamily="18" charset="0"/>
                <a:cs typeface="Simplified Arabic" pitchFamily="18" charset="-78"/>
              </a:rPr>
              <a:t/>
            </a:r>
            <a:br>
              <a:rPr kumimoji="0" lang="en-US" sz="1600" b="0" i="0" u="none" strike="noStrike" cap="none" normalizeH="0" baseline="0" dirty="0" smtClean="0">
                <a:ln>
                  <a:noFill/>
                </a:ln>
                <a:solidFill>
                  <a:srgbClr val="000000"/>
                </a:solidFill>
                <a:effectLst/>
                <a:latin typeface="Simplified Arabic" pitchFamily="18" charset="-78"/>
                <a:ea typeface="Times New Roman" pitchFamily="18" charset="0"/>
                <a:cs typeface="Simplified Arabic" pitchFamily="18" charset="-78"/>
              </a:rPr>
            </a:br>
            <a:r>
              <a:rPr kumimoji="0" lang="ar-SA" sz="1600" b="0" i="0" u="none" strike="noStrike" cap="none" normalizeH="0" baseline="0" dirty="0" smtClean="0">
                <a:ln>
                  <a:noFill/>
                </a:ln>
                <a:solidFill>
                  <a:srgbClr val="006400"/>
                </a:solidFill>
                <a:effectLst/>
                <a:latin typeface="Simplified Arabic" pitchFamily="18" charset="-78"/>
                <a:ea typeface="Times New Roman" pitchFamily="18" charset="0"/>
                <a:cs typeface="Simplified Arabic" pitchFamily="18" charset="-78"/>
              </a:rPr>
              <a:t>البحث: لغة الحفر و التنقيب و من قول الله تعالى ( فبعث الله غراباً يبحث فى الأرض) و يأتى بمعنى الاجتهاد و بذل الجهد فى موضوع ما و جمع المسائل التى تتصل به و منه سميت</a:t>
            </a:r>
            <a:r>
              <a:rPr kumimoji="0" lang="en-US" sz="1600" b="0" i="0" u="none" strike="noStrike" cap="none" normalizeH="0" baseline="0" dirty="0" smtClean="0">
                <a:ln>
                  <a:noFill/>
                </a:ln>
                <a:solidFill>
                  <a:srgbClr val="006400"/>
                </a:solidFill>
                <a:effectLst/>
                <a:latin typeface="Simplified Arabic" pitchFamily="18" charset="-78"/>
                <a:ea typeface="Times New Roman" pitchFamily="18" charset="0"/>
                <a:cs typeface="Simplified Arabic" pitchFamily="18" charset="-78"/>
              </a:rPr>
              <a:t>       </a:t>
            </a:r>
            <a:r>
              <a:rPr kumimoji="0" lang="ar-SA" sz="1600" b="0" i="0" u="none" strike="noStrike" cap="none" normalizeH="0" baseline="0" dirty="0" smtClean="0">
                <a:ln>
                  <a:noFill/>
                </a:ln>
                <a:solidFill>
                  <a:srgbClr val="006400"/>
                </a:solidFill>
                <a:effectLst/>
                <a:latin typeface="Simplified Arabic" pitchFamily="18" charset="-78"/>
                <a:ea typeface="Times New Roman" pitchFamily="18" charset="0"/>
                <a:cs typeface="Simplified Arabic" pitchFamily="18" charset="-78"/>
              </a:rPr>
              <a:t>سورة برءاه بالبحوث لأنها بحثت عن المنافقين و كشفت ما يدور فى قلوبهم</a:t>
            </a:r>
            <a:r>
              <a:rPr kumimoji="0" lang="en-US" sz="1600" b="0" i="0" u="none" strike="noStrike" cap="none" normalizeH="0" baseline="0" dirty="0" smtClean="0">
                <a:ln>
                  <a:noFill/>
                </a:ln>
                <a:solidFill>
                  <a:srgbClr val="006400"/>
                </a:solidFill>
                <a:effectLst/>
                <a:latin typeface="Simplified Arabic" pitchFamily="18" charset="-78"/>
                <a:ea typeface="Times New Roman" pitchFamily="18" charset="0"/>
                <a:cs typeface="Simplified Arabic" pitchFamily="18" charset="-78"/>
              </a:rPr>
              <a:t>                 </a:t>
            </a:r>
            <a:r>
              <a:rPr kumimoji="0" lang="en-US" sz="1600" b="0" i="0" u="none" strike="noStrike" cap="none" normalizeH="0" baseline="0" dirty="0" smtClean="0">
                <a:ln>
                  <a:noFill/>
                </a:ln>
                <a:solidFill>
                  <a:srgbClr val="000000"/>
                </a:solidFill>
                <a:effectLst/>
                <a:latin typeface="Simplified Arabic" pitchFamily="18" charset="-78"/>
                <a:ea typeface="Times New Roman" pitchFamily="18" charset="0"/>
                <a:cs typeface="Simplified Arabic" pitchFamily="18" charset="-78"/>
              </a:rPr>
              <a:t/>
            </a:r>
            <a:br>
              <a:rPr kumimoji="0" lang="en-US" sz="1600" b="0" i="0" u="none" strike="noStrike" cap="none" normalizeH="0" baseline="0" dirty="0" smtClean="0">
                <a:ln>
                  <a:noFill/>
                </a:ln>
                <a:solidFill>
                  <a:srgbClr val="000000"/>
                </a:solidFill>
                <a:effectLst/>
                <a:latin typeface="Simplified Arabic" pitchFamily="18" charset="-78"/>
                <a:ea typeface="Times New Roman" pitchFamily="18" charset="0"/>
                <a:cs typeface="Simplified Arabic" pitchFamily="18" charset="-78"/>
              </a:rPr>
            </a:br>
            <a:r>
              <a:rPr kumimoji="0" lang="ar-SA" sz="1600" b="0" i="0" u="none" strike="noStrike" cap="none" normalizeH="0" baseline="0" dirty="0" smtClean="0">
                <a:ln>
                  <a:noFill/>
                </a:ln>
                <a:solidFill>
                  <a:srgbClr val="006400"/>
                </a:solidFill>
                <a:effectLst/>
                <a:latin typeface="Simplified Arabic" pitchFamily="18" charset="-78"/>
                <a:ea typeface="Times New Roman" pitchFamily="18" charset="0"/>
                <a:cs typeface="Simplified Arabic" pitchFamily="18" charset="-78"/>
              </a:rPr>
              <a:t>أما فى الاصطلاح: فهناك تعريفات كثيرة تدور معظمها حول كونه وسيلة للاستعلام و الاستقصاء المنظم الذى يقوم به الباحث بغرض اكتشاف معلومات جديدة أو تطوير أو تصحيح أو تحقيق معلومات موجودة بالفعل ومن بين هذه التعريفات: أنه وسيلة للدراسة يمكن بواسطتها الوصول إلى حل لمشكلة محددة و ذلك عن طريق التقصى الشامل و الدقيق لجميع الشواهد و الأدلة التى يمكن التحقق منها و التى تتصل بهذه المشكلة المحددة.( سعد الدين صالح</a:t>
            </a:r>
            <a:r>
              <a:rPr kumimoji="0" lang="ar-IQ" sz="1600" b="0" i="0" u="none" strike="noStrike" cap="none" normalizeH="0" baseline="0" dirty="0" smtClean="0">
                <a:ln>
                  <a:noFill/>
                </a:ln>
                <a:solidFill>
                  <a:srgbClr val="006400"/>
                </a:solidFill>
                <a:effectLst/>
                <a:latin typeface="Simplified Arabic" pitchFamily="18" charset="-78"/>
                <a:ea typeface="Times New Roman" pitchFamily="18" charset="0"/>
                <a:cs typeface="Simplified Arabic" pitchFamily="18" charset="-78"/>
              </a:rPr>
              <a:t>,  1998)</a:t>
            </a:r>
            <a:r>
              <a:rPr kumimoji="0" lang="en-US" sz="1600" b="0" i="0" u="none" strike="noStrike" cap="none" normalizeH="0" baseline="0" dirty="0" smtClean="0">
                <a:ln>
                  <a:noFill/>
                </a:ln>
                <a:solidFill>
                  <a:srgbClr val="006400"/>
                </a:solidFill>
                <a:effectLst/>
                <a:latin typeface="Simplified Arabic" pitchFamily="18" charset="-78"/>
                <a:ea typeface="Times New Roman" pitchFamily="18" charset="0"/>
                <a:cs typeface="Simplified Arabic" pitchFamily="18" charset="-78"/>
              </a:rPr>
              <a:t>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1500174"/>
            <a:ext cx="8229600" cy="1143000"/>
          </a:xfrm>
        </p:spPr>
        <p:txBody>
          <a:bodyPr/>
          <a:lstStyle/>
          <a:p>
            <a:r>
              <a:rPr lang="ar-IQ" dirty="0" smtClean="0"/>
              <a:t>المحاضرة الثالثة</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7586" name="Picture 2" descr="Image result for â«ØµÙØ± ÙÙÙØ§ÙØ¬ Ø§ÙØ¨Ø­Ø« Ø§ÙØ¹ÙÙÙâ¬â"/>
          <p:cNvPicPr>
            <a:picLocks noChangeAspect="1" noChangeArrowheads="1"/>
          </p:cNvPicPr>
          <p:nvPr/>
        </p:nvPicPr>
        <p:blipFill>
          <a:blip r:embed="rId2" cstate="print"/>
          <a:srcRect/>
          <a:stretch>
            <a:fillRect/>
          </a:stretch>
        </p:blipFill>
        <p:spPr bwMode="auto">
          <a:xfrm>
            <a:off x="2143108" y="785794"/>
            <a:ext cx="4572000" cy="3429001"/>
          </a:xfrm>
          <a:prstGeom prst="rect">
            <a:avLst/>
          </a:prstGeom>
          <a:noFill/>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ChangeArrowheads="1"/>
          </p:cNvSpPr>
          <p:nvPr/>
        </p:nvSpPr>
        <p:spPr bwMode="auto">
          <a:xfrm>
            <a:off x="0" y="1357298"/>
            <a:ext cx="9144000" cy="181588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ar-SA" sz="1600" b="0" i="0" u="none" strike="noStrike" cap="none" normalizeH="0" baseline="0" dirty="0" smtClean="0">
                <a:ln>
                  <a:noFill/>
                </a:ln>
                <a:solidFill>
                  <a:srgbClr val="006400"/>
                </a:solidFill>
                <a:effectLst/>
                <a:latin typeface="Simplified Arabic" pitchFamily="18" charset="-78"/>
                <a:ea typeface="Times New Roman" pitchFamily="18" charset="0"/>
                <a:cs typeface="Simplified Arabic" pitchFamily="18" charset="-78"/>
              </a:rPr>
              <a:t>و يذكر عامر إبراهيم (1999: 31) أن البحث هو مجموعة من القواعد العامة المستخدمة من أجل الوصول ألي الحقيقة فى العلم بواسطة طائفة من القواعد العامة التى تهيمن على العقل و تحدد عملياته حتى يصل إلى نتيجة معلومة</a:t>
            </a:r>
            <a:r>
              <a:rPr kumimoji="0" lang="en-US" sz="1600" b="0" i="0" u="none" strike="noStrike" cap="none" normalizeH="0" baseline="0" dirty="0" smtClean="0">
                <a:ln>
                  <a:noFill/>
                </a:ln>
                <a:solidFill>
                  <a:srgbClr val="006400"/>
                </a:solidFill>
                <a:effectLst/>
                <a:latin typeface="Simplified Arabic" pitchFamily="18" charset="-78"/>
                <a:ea typeface="Times New Roman" pitchFamily="18" charset="0"/>
                <a:cs typeface="Simplified Arabic" pitchFamily="18" charset="-78"/>
              </a:rPr>
              <a:t> .                                                </a:t>
            </a:r>
            <a:r>
              <a:rPr kumimoji="0" lang="en-US" sz="1600" b="0" i="0" u="none" strike="noStrike" cap="none" normalizeH="0" baseline="0" dirty="0" smtClean="0">
                <a:ln>
                  <a:noFill/>
                </a:ln>
                <a:solidFill>
                  <a:srgbClr val="000000"/>
                </a:solidFill>
                <a:effectLst/>
                <a:latin typeface="Simplified Arabic" pitchFamily="18" charset="-78"/>
                <a:ea typeface="Times New Roman" pitchFamily="18" charset="0"/>
                <a:cs typeface="Simplified Arabic" pitchFamily="18" charset="-78"/>
              </a:rPr>
              <a:t/>
            </a:r>
            <a:br>
              <a:rPr kumimoji="0" lang="en-US" sz="1600" b="0" i="0" u="none" strike="noStrike" cap="none" normalizeH="0" baseline="0" dirty="0" smtClean="0">
                <a:ln>
                  <a:noFill/>
                </a:ln>
                <a:solidFill>
                  <a:srgbClr val="000000"/>
                </a:solidFill>
                <a:effectLst/>
                <a:latin typeface="Simplified Arabic" pitchFamily="18" charset="-78"/>
                <a:ea typeface="Times New Roman" pitchFamily="18" charset="0"/>
                <a:cs typeface="Simplified Arabic" pitchFamily="18" charset="-78"/>
              </a:rPr>
            </a:br>
            <a:r>
              <a:rPr kumimoji="0" lang="ar-SA" sz="1600" b="0" i="0" u="none" strike="noStrike" cap="none" normalizeH="0" baseline="0" dirty="0" smtClean="0">
                <a:ln>
                  <a:noFill/>
                </a:ln>
                <a:solidFill>
                  <a:srgbClr val="006400"/>
                </a:solidFill>
                <a:effectLst/>
                <a:latin typeface="Simplified Arabic" pitchFamily="18" charset="-78"/>
                <a:ea typeface="Times New Roman" pitchFamily="18" charset="0"/>
                <a:cs typeface="Simplified Arabic" pitchFamily="18" charset="-78"/>
              </a:rPr>
              <a:t>العلمى : نسبة إلى العلم و هو المعرفة المنظمة التى تتصف بالصحة و الصدق و الثبات</a:t>
            </a:r>
            <a:r>
              <a:rPr kumimoji="0" lang="en-US" sz="1600" b="0" i="0" u="none" strike="noStrike" cap="none" normalizeH="0" baseline="0" dirty="0" smtClean="0">
                <a:ln>
                  <a:noFill/>
                </a:ln>
                <a:solidFill>
                  <a:srgbClr val="000000"/>
                </a:solidFill>
                <a:effectLst/>
                <a:latin typeface="Simplified Arabic" pitchFamily="18" charset="-78"/>
                <a:ea typeface="Times New Roman" pitchFamily="18" charset="0"/>
                <a:cs typeface="Simplified Arabic" pitchFamily="18" charset="-78"/>
              </a:rPr>
              <a:t/>
            </a:r>
            <a:br>
              <a:rPr kumimoji="0" lang="en-US" sz="1600" b="0" i="0" u="none" strike="noStrike" cap="none" normalizeH="0" baseline="0" dirty="0" smtClean="0">
                <a:ln>
                  <a:noFill/>
                </a:ln>
                <a:solidFill>
                  <a:srgbClr val="000000"/>
                </a:solidFill>
                <a:effectLst/>
                <a:latin typeface="Simplified Arabic" pitchFamily="18" charset="-78"/>
                <a:ea typeface="Times New Roman" pitchFamily="18" charset="0"/>
                <a:cs typeface="Simplified Arabic" pitchFamily="18" charset="-78"/>
              </a:rPr>
            </a:br>
            <a:r>
              <a:rPr kumimoji="0" lang="ar-SA" sz="1600" b="0" i="0" u="none" strike="noStrike" cap="none" normalizeH="0" baseline="0" dirty="0" smtClean="0">
                <a:ln>
                  <a:noFill/>
                </a:ln>
                <a:solidFill>
                  <a:srgbClr val="006400"/>
                </a:solidFill>
                <a:effectLst/>
                <a:latin typeface="Simplified Arabic" pitchFamily="18" charset="-78"/>
                <a:ea typeface="Times New Roman" pitchFamily="18" charset="0"/>
                <a:cs typeface="Simplified Arabic" pitchFamily="18" charset="-78"/>
              </a:rPr>
              <a:t>و الفرق بين العلم و المعرفة أن المعرفة هى مجموعة من المفاهيم و الآراء و التصورات الفكرية التى تتكون لدى الفرد كنتيجة لخبراته فى فهم الظواهر و الأشياء المفيدة أما العلم فهو أسلوب تحقيق هذه المعرفة و تمحيص الحق من الباطل</a:t>
            </a:r>
            <a:r>
              <a:rPr kumimoji="0" lang="en-US" sz="1600" b="0" i="0" u="none" strike="noStrike" cap="none" normalizeH="0" baseline="0" dirty="0" smtClean="0">
                <a:ln>
                  <a:noFill/>
                </a:ln>
                <a:solidFill>
                  <a:srgbClr val="006400"/>
                </a:solidFill>
                <a:effectLst/>
                <a:latin typeface="Simplified Arabic" pitchFamily="18" charset="-78"/>
                <a:ea typeface="Times New Roman" pitchFamily="18" charset="0"/>
                <a:cs typeface="Simplified Arabic" pitchFamily="18" charset="-78"/>
              </a:rPr>
              <a:t>.</a:t>
            </a:r>
            <a:r>
              <a:rPr kumimoji="0" lang="en-US" sz="1600" b="0" i="0" u="none" strike="noStrike" cap="none" normalizeH="0" baseline="0" dirty="0" smtClean="0">
                <a:ln>
                  <a:noFill/>
                </a:ln>
                <a:solidFill>
                  <a:srgbClr val="000000"/>
                </a:solidFill>
                <a:effectLst/>
                <a:latin typeface="Simplified Arabic" pitchFamily="18" charset="-78"/>
                <a:ea typeface="Times New Roman" pitchFamily="18" charset="0"/>
                <a:cs typeface="Simplified Arabic" pitchFamily="18" charset="-78"/>
              </a:rPr>
              <a:t/>
            </a:r>
            <a:br>
              <a:rPr kumimoji="0" lang="en-US" sz="1600" b="0" i="0" u="none" strike="noStrike" cap="none" normalizeH="0" baseline="0" dirty="0" smtClean="0">
                <a:ln>
                  <a:noFill/>
                </a:ln>
                <a:solidFill>
                  <a:srgbClr val="000000"/>
                </a:solidFill>
                <a:effectLst/>
                <a:latin typeface="Simplified Arabic" pitchFamily="18" charset="-78"/>
                <a:ea typeface="Times New Roman" pitchFamily="18" charset="0"/>
                <a:cs typeface="Simplified Arabic" pitchFamily="18" charset="-78"/>
              </a:rPr>
            </a:br>
            <a:r>
              <a:rPr kumimoji="0" lang="ar-SA" sz="1600" b="0" i="0" u="none" strike="noStrike" cap="none" normalizeH="0" baseline="0" dirty="0" smtClean="0">
                <a:ln>
                  <a:noFill/>
                </a:ln>
                <a:solidFill>
                  <a:srgbClr val="006400"/>
                </a:solidFill>
                <a:effectLst/>
                <a:latin typeface="Simplified Arabic" pitchFamily="18" charset="-78"/>
                <a:ea typeface="Times New Roman" pitchFamily="18" charset="0"/>
                <a:cs typeface="Simplified Arabic" pitchFamily="18" charset="-78"/>
              </a:rPr>
              <a:t>و العلم هو ذلك الفرع من الدراسة الذى يتعلق بجسر مترابط من الحقائق الثابتة المصنفة و التى تحكمها قوانين عامة و تحتوى على طرق و مناهج موثوق بها لاكتشاف الحقائق الجديدة فى نطاق الدراسة (سعد الدين صالح, 1998:14</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1"/>
          <p:cNvSpPr>
            <a:spLocks noChangeArrowheads="1"/>
          </p:cNvSpPr>
          <p:nvPr/>
        </p:nvSpPr>
        <p:spPr bwMode="auto">
          <a:xfrm>
            <a:off x="8927209" y="-163815"/>
            <a:ext cx="216791" cy="78483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
            </a:r>
            <a:b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br>
            <a:r>
              <a:rPr kumimoji="0" lang="en-US" sz="1100" b="0" i="0" u="none" strike="noStrike" cap="none" normalizeH="0" baseline="0" dirty="0" smtClean="0">
                <a:ln>
                  <a:noFill/>
                </a:ln>
                <a:solidFill>
                  <a:schemeClr val="tx1"/>
                </a:solidFill>
                <a:effectLst/>
                <a:latin typeface="Calibri"/>
                <a:ea typeface="Calibri" pitchFamily="34" charset="0"/>
                <a:cs typeface="Simplified Arabic" pitchFamily="18" charset="-78"/>
              </a:rPr>
              <a:t> </a:t>
            </a:r>
            <a: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
            </a:r>
            <a:b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b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073" name="Rectangle 1"/>
          <p:cNvSpPr>
            <a:spLocks noChangeArrowheads="1"/>
          </p:cNvSpPr>
          <p:nvPr/>
        </p:nvSpPr>
        <p:spPr bwMode="auto">
          <a:xfrm>
            <a:off x="0" y="464616"/>
            <a:ext cx="9144000" cy="378565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ar-SA"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خصائص البحث العلمي</a:t>
            </a:r>
            <a:endParaRPr kumimoji="0" lang="en-US" sz="1600" b="0" i="0" u="none" strike="noStrike" cap="none" normalizeH="0" baseline="0" dirty="0" smtClean="0">
              <a:ln>
                <a:noFill/>
              </a:ln>
              <a:solidFill>
                <a:srgbClr val="006400"/>
              </a:solidFill>
              <a:effectLst/>
              <a:latin typeface="Simplified Arabic" pitchFamily="18" charset="-78"/>
              <a:ea typeface="Times New Roman" pitchFamily="18" charset="0"/>
              <a:cs typeface="Simplified Arabic" pitchFamily="18" charset="-78"/>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6400"/>
                </a:solidFill>
                <a:effectLst/>
                <a:latin typeface="Simplified Arabic" pitchFamily="18" charset="-78"/>
                <a:ea typeface="Times New Roman" pitchFamily="18" charset="0"/>
                <a:cs typeface="Simplified Arabic" pitchFamily="18" charset="-78"/>
              </a:rPr>
              <a:t/>
            </a:r>
            <a:br>
              <a:rPr kumimoji="0" lang="en-US" sz="1600" b="0" i="0" u="none" strike="noStrike" cap="none" normalizeH="0" baseline="0" dirty="0" smtClean="0">
                <a:ln>
                  <a:noFill/>
                </a:ln>
                <a:solidFill>
                  <a:srgbClr val="006400"/>
                </a:solidFill>
                <a:effectLst/>
                <a:latin typeface="Simplified Arabic" pitchFamily="18" charset="-78"/>
                <a:ea typeface="Times New Roman" pitchFamily="18" charset="0"/>
                <a:cs typeface="Simplified Arabic" pitchFamily="18" charset="-78"/>
              </a:rPr>
            </a:br>
            <a:r>
              <a:rPr kumimoji="0" lang="ar-SA" sz="1600" b="0" i="0" u="none" strike="noStrike" cap="none" normalizeH="0" baseline="0" dirty="0" smtClean="0">
                <a:ln>
                  <a:noFill/>
                </a:ln>
                <a:solidFill>
                  <a:srgbClr val="006400"/>
                </a:solidFill>
                <a:effectLst/>
                <a:latin typeface="Simplified Arabic" pitchFamily="18" charset="-78"/>
                <a:ea typeface="Times New Roman" pitchFamily="18" charset="0"/>
                <a:cs typeface="Simplified Arabic" pitchFamily="18" charset="-78"/>
              </a:rPr>
              <a:t>يتميز البحث العلمي بعدة خصائص فقيام الفرد بجمع الحقائق من مصادر مختلفة وتنسيقها بطريقة ما، لا يعد بحثاً ولذلك يتوهم بعض الطلبة في ملفاتهم والتي يطلب منهم فيها تقديم تقارير كواجبات ، بان ما يقومون به هو نوع من البحوث وحتى يكون مفهوم البحث واضحاً نذكر عدد من الخصائص التي جاء بها عدد من الباحثين وتتضمن الاتي</a:t>
            </a:r>
            <a:r>
              <a:rPr kumimoji="0" lang="en-US" sz="1600" b="0" i="0" u="none" strike="noStrike" cap="none" normalizeH="0" baseline="0" dirty="0" smtClean="0">
                <a:ln>
                  <a:noFill/>
                </a:ln>
                <a:solidFill>
                  <a:srgbClr val="006400"/>
                </a:solidFill>
                <a:effectLst/>
                <a:latin typeface="Simplified Arabic" pitchFamily="18" charset="-78"/>
                <a:ea typeface="Times New Roman" pitchFamily="18" charset="0"/>
                <a:cs typeface="Simplified Arabic" pitchFamily="18" charset="-78"/>
              </a:rPr>
              <a:t>:</a:t>
            </a:r>
            <a:br>
              <a:rPr kumimoji="0" lang="en-US" sz="1600" b="0" i="0" u="none" strike="noStrike" cap="none" normalizeH="0" baseline="0" dirty="0" smtClean="0">
                <a:ln>
                  <a:noFill/>
                </a:ln>
                <a:solidFill>
                  <a:srgbClr val="006400"/>
                </a:solidFill>
                <a:effectLst/>
                <a:latin typeface="Simplified Arabic" pitchFamily="18" charset="-78"/>
                <a:ea typeface="Times New Roman" pitchFamily="18" charset="0"/>
                <a:cs typeface="Simplified Arabic" pitchFamily="18" charset="-78"/>
              </a:rPr>
            </a:br>
            <a:r>
              <a:rPr kumimoji="0" lang="ar-SA" sz="1600" b="0" i="0" u="none" strike="noStrike" cap="none" normalizeH="0" baseline="0" dirty="0" smtClean="0">
                <a:ln>
                  <a:noFill/>
                </a:ln>
                <a:solidFill>
                  <a:srgbClr val="006400"/>
                </a:solidFill>
                <a:effectLst/>
                <a:latin typeface="Simplified Arabic" pitchFamily="18" charset="-78"/>
                <a:ea typeface="Times New Roman" pitchFamily="18" charset="0"/>
                <a:cs typeface="Simplified Arabic" pitchFamily="18" charset="-78"/>
              </a:rPr>
              <a:t>1_الموضوعية:وتعني ان يلتزم الباحث في بحثه المقاييس العلمية ويقوم بادراج الحقائق والوقائع الي تدعم وجهة نظره ،كذلك التي تتضارب معها فعلى الباحث ان يعترف بالنتائج المستخلصة حتى لو كانت لا تنطبق مع تصورته وتوقعاته</a:t>
            </a:r>
            <a:r>
              <a:rPr kumimoji="0" lang="en-US" sz="1600" b="0" i="0" u="none" strike="noStrike" cap="none" normalizeH="0" baseline="0" dirty="0" smtClean="0">
                <a:ln>
                  <a:noFill/>
                </a:ln>
                <a:solidFill>
                  <a:srgbClr val="006400"/>
                </a:solidFill>
                <a:effectLst/>
                <a:latin typeface="Simplified Arabic" pitchFamily="18" charset="-78"/>
                <a:ea typeface="Times New Roman" pitchFamily="18" charset="0"/>
                <a:cs typeface="Simplified Arabic" pitchFamily="18" charset="-78"/>
              </a:rPr>
              <a:t>.</a:t>
            </a:r>
            <a:br>
              <a:rPr kumimoji="0" lang="en-US" sz="1600" b="0" i="0" u="none" strike="noStrike" cap="none" normalizeH="0" baseline="0" dirty="0" smtClean="0">
                <a:ln>
                  <a:noFill/>
                </a:ln>
                <a:solidFill>
                  <a:srgbClr val="006400"/>
                </a:solidFill>
                <a:effectLst/>
                <a:latin typeface="Simplified Arabic" pitchFamily="18" charset="-78"/>
                <a:ea typeface="Times New Roman" pitchFamily="18" charset="0"/>
                <a:cs typeface="Simplified Arabic" pitchFamily="18" charset="-78"/>
              </a:rPr>
            </a:br>
            <a:r>
              <a:rPr kumimoji="0" lang="ar-SA" sz="1600" b="0" i="0" u="none" strike="noStrike" cap="none" normalizeH="0" baseline="0" dirty="0" smtClean="0">
                <a:ln>
                  <a:noFill/>
                </a:ln>
                <a:solidFill>
                  <a:srgbClr val="006400"/>
                </a:solidFill>
                <a:effectLst/>
                <a:latin typeface="Simplified Arabic" pitchFamily="18" charset="-78"/>
                <a:ea typeface="Times New Roman" pitchFamily="18" charset="0"/>
                <a:cs typeface="Simplified Arabic" pitchFamily="18" charset="-78"/>
              </a:rPr>
              <a:t>2_استخدام الطريقة الصحيحة والهادفة في البحث</a:t>
            </a:r>
            <a:r>
              <a:rPr kumimoji="0" lang="en-US" sz="1600" b="0" i="0" u="none" strike="noStrike" cap="none" normalizeH="0" baseline="0" dirty="0" smtClean="0">
                <a:ln>
                  <a:noFill/>
                </a:ln>
                <a:solidFill>
                  <a:srgbClr val="006400"/>
                </a:solidFill>
                <a:effectLst/>
                <a:latin typeface="Simplified Arabic" pitchFamily="18" charset="-78"/>
                <a:ea typeface="Times New Roman" pitchFamily="18" charset="0"/>
                <a:cs typeface="Simplified Arabic" pitchFamily="18" charset="-78"/>
              </a:rPr>
              <a:t/>
            </a:r>
            <a:br>
              <a:rPr kumimoji="0" lang="en-US" sz="1600" b="0" i="0" u="none" strike="noStrike" cap="none" normalizeH="0" baseline="0" dirty="0" smtClean="0">
                <a:ln>
                  <a:noFill/>
                </a:ln>
                <a:solidFill>
                  <a:srgbClr val="006400"/>
                </a:solidFill>
                <a:effectLst/>
                <a:latin typeface="Simplified Arabic" pitchFamily="18" charset="-78"/>
                <a:ea typeface="Times New Roman" pitchFamily="18" charset="0"/>
                <a:cs typeface="Simplified Arabic" pitchFamily="18" charset="-78"/>
              </a:rPr>
            </a:br>
            <a:r>
              <a:rPr kumimoji="0" lang="ar-SA" sz="1600" b="0" i="0" u="none" strike="noStrike" cap="none" normalizeH="0" baseline="0" dirty="0" smtClean="0">
                <a:ln>
                  <a:noFill/>
                </a:ln>
                <a:solidFill>
                  <a:srgbClr val="006400"/>
                </a:solidFill>
                <a:effectLst/>
                <a:latin typeface="Simplified Arabic" pitchFamily="18" charset="-78"/>
                <a:ea typeface="Times New Roman" pitchFamily="18" charset="0"/>
                <a:cs typeface="Simplified Arabic" pitchFamily="18" charset="-78"/>
              </a:rPr>
              <a:t>3_الاعتماد على القواعد العلمية :أي تبني الاسلوب العلمي في البحث من خلال احترام القواعد العلمية المطلوبة لدراسة الموضوع</a:t>
            </a:r>
            <a:r>
              <a:rPr kumimoji="0" lang="en-US" sz="1600" b="0" i="0" u="none" strike="noStrike" cap="none" normalizeH="0" baseline="0" dirty="0" smtClean="0">
                <a:ln>
                  <a:noFill/>
                </a:ln>
                <a:solidFill>
                  <a:srgbClr val="006400"/>
                </a:solidFill>
                <a:effectLst/>
                <a:latin typeface="Simplified Arabic" pitchFamily="18" charset="-78"/>
                <a:ea typeface="Times New Roman" pitchFamily="18" charset="0"/>
                <a:cs typeface="Simplified Arabic" pitchFamily="18" charset="-78"/>
              </a:rPr>
              <a:t>.</a:t>
            </a:r>
            <a:br>
              <a:rPr kumimoji="0" lang="en-US" sz="1600" b="0" i="0" u="none" strike="noStrike" cap="none" normalizeH="0" baseline="0" dirty="0" smtClean="0">
                <a:ln>
                  <a:noFill/>
                </a:ln>
                <a:solidFill>
                  <a:srgbClr val="006400"/>
                </a:solidFill>
                <a:effectLst/>
                <a:latin typeface="Simplified Arabic" pitchFamily="18" charset="-78"/>
                <a:ea typeface="Times New Roman" pitchFamily="18" charset="0"/>
                <a:cs typeface="Simplified Arabic" pitchFamily="18" charset="-78"/>
              </a:rPr>
            </a:br>
            <a:r>
              <a:rPr kumimoji="0" lang="ar-SA" sz="1600" b="0" i="0" u="none" strike="noStrike" cap="none" normalizeH="0" baseline="0" dirty="0" smtClean="0">
                <a:ln>
                  <a:noFill/>
                </a:ln>
                <a:solidFill>
                  <a:srgbClr val="006400"/>
                </a:solidFill>
                <a:effectLst/>
                <a:latin typeface="Simplified Arabic" pitchFamily="18" charset="-78"/>
                <a:ea typeface="Times New Roman" pitchFamily="18" charset="0"/>
                <a:cs typeface="Simplified Arabic" pitchFamily="18" charset="-78"/>
              </a:rPr>
              <a:t>4_الانفتاح الفكري :يعني ذلك ان على الباحث ان يتمسك بالروح العلمية والتطلع دائما الى معرفة الحقيقة ،والابتعاد قدر الامكان عن التزمت والتشبث بالرؤية الاحادية والشخصية المتعلقة بالنتائج التي توصل اليها</a:t>
            </a:r>
            <a:r>
              <a:rPr kumimoji="0" lang="en-US" sz="1600" b="0" i="0" u="none" strike="noStrike" cap="none" normalizeH="0" baseline="0" dirty="0" smtClean="0">
                <a:ln>
                  <a:noFill/>
                </a:ln>
                <a:solidFill>
                  <a:srgbClr val="006400"/>
                </a:solidFill>
                <a:effectLst/>
                <a:latin typeface="Simplified Arabic" pitchFamily="18" charset="-78"/>
                <a:ea typeface="Times New Roman" pitchFamily="18" charset="0"/>
                <a:cs typeface="Simplified Arabic" pitchFamily="18" charset="-78"/>
              </a:rPr>
              <a:t> </a:t>
            </a:r>
            <a:br>
              <a:rPr kumimoji="0" lang="en-US" sz="1600" b="0" i="0" u="none" strike="noStrike" cap="none" normalizeH="0" baseline="0" dirty="0" smtClean="0">
                <a:ln>
                  <a:noFill/>
                </a:ln>
                <a:solidFill>
                  <a:srgbClr val="006400"/>
                </a:solidFill>
                <a:effectLst/>
                <a:latin typeface="Simplified Arabic" pitchFamily="18" charset="-78"/>
                <a:ea typeface="Times New Roman" pitchFamily="18" charset="0"/>
                <a:cs typeface="Simplified Arabic" pitchFamily="18" charset="-78"/>
              </a:rPr>
            </a:br>
            <a:r>
              <a:rPr kumimoji="0" lang="ar-SA" sz="1600" b="0" i="0" u="none" strike="noStrike" cap="none" normalizeH="0" baseline="0" dirty="0" smtClean="0">
                <a:ln>
                  <a:noFill/>
                </a:ln>
                <a:solidFill>
                  <a:srgbClr val="006400"/>
                </a:solidFill>
                <a:effectLst/>
                <a:latin typeface="Simplified Arabic" pitchFamily="18" charset="-78"/>
                <a:ea typeface="Times New Roman" pitchFamily="18" charset="0"/>
                <a:cs typeface="Simplified Arabic" pitchFamily="18" charset="-78"/>
              </a:rPr>
              <a:t>5_الابتعاد عن اصدار الأحكام النهائية يجب ان تصدر الاحكام استنادا الى البراهين الصحيحة والحجج والحقائق التي تثبت صحة النظريات مع الاشارة الى ان هذا الحكم ليس نهائيا اذ قد تظهر حقائق تختلف كثيرا او قليلا عن هذا الحكم لذا من المناسب ان يبقى الباب مفتوحا</a:t>
            </a:r>
            <a:r>
              <a:rPr kumimoji="0" lang="en-US" sz="1600" b="0" i="0" u="none" strike="noStrike" cap="none" normalizeH="0" baseline="0" dirty="0" smtClean="0">
                <a:ln>
                  <a:noFill/>
                </a:ln>
                <a:solidFill>
                  <a:srgbClr val="006400"/>
                </a:solidFill>
                <a:effectLst/>
                <a:latin typeface="Simplified Arabic" pitchFamily="18" charset="-78"/>
                <a:ea typeface="Times New Roman" pitchFamily="18" charset="0"/>
                <a:cs typeface="Simplified Arabic" pitchFamily="18" charset="-78"/>
              </a:rPr>
              <a:t>.</a:t>
            </a:r>
            <a:br>
              <a:rPr kumimoji="0" lang="en-US" sz="1600" b="0" i="0" u="none" strike="noStrike" cap="none" normalizeH="0" baseline="0" dirty="0" smtClean="0">
                <a:ln>
                  <a:noFill/>
                </a:ln>
                <a:solidFill>
                  <a:srgbClr val="006400"/>
                </a:solidFill>
                <a:effectLst/>
                <a:latin typeface="Simplified Arabic" pitchFamily="18" charset="-78"/>
                <a:ea typeface="Times New Roman" pitchFamily="18" charset="0"/>
                <a:cs typeface="Simplified Arabic" pitchFamily="18" charset="-78"/>
              </a:rPr>
            </a:br>
            <a:r>
              <a:rPr kumimoji="0" lang="ar-SA" sz="1600" b="0" i="0" u="none" strike="noStrike" cap="none" normalizeH="0" baseline="0" dirty="0" smtClean="0">
                <a:ln>
                  <a:noFill/>
                </a:ln>
                <a:solidFill>
                  <a:srgbClr val="006400"/>
                </a:solidFill>
                <a:effectLst/>
                <a:latin typeface="Simplified Arabic" pitchFamily="18" charset="-78"/>
                <a:ea typeface="Times New Roman" pitchFamily="18" charset="0"/>
                <a:cs typeface="Simplified Arabic" pitchFamily="18" charset="-78"/>
              </a:rPr>
              <a:t>6_عدم وجود تصور سابق لنتائج البحث والعمل على تبرير او اخفاء صيغ تثبت توجهه</a:t>
            </a:r>
            <a:r>
              <a:rPr kumimoji="0" lang="en-US" sz="1600" b="0" i="0" u="none" strike="noStrike" cap="none" normalizeH="0" baseline="0" dirty="0" smtClean="0">
                <a:ln>
                  <a:noFill/>
                </a:ln>
                <a:solidFill>
                  <a:srgbClr val="006400"/>
                </a:solidFill>
                <a:effectLst/>
                <a:latin typeface="Simplified Arabic" pitchFamily="18" charset="-78"/>
                <a:ea typeface="Times New Roman" pitchFamily="18" charset="0"/>
                <a:cs typeface="Simplified Arabic" pitchFamily="18" charset="-78"/>
              </a:rPr>
              <a:t>.</a:t>
            </a:r>
            <a:r>
              <a:rPr kumimoji="0" lang="en-US" sz="1100" b="0" i="0" u="none" strike="noStrike" cap="none" normalizeH="0" baseline="0" dirty="0" smtClean="0">
                <a:ln>
                  <a:noFill/>
                </a:ln>
                <a:solidFill>
                  <a:srgbClr val="006400"/>
                </a:solidFill>
                <a:effectLst/>
                <a:latin typeface="Calibri" pitchFamily="34" charset="0"/>
                <a:ea typeface="Times New Roman" pitchFamily="18" charset="0"/>
                <a:cs typeface="Calibri" pitchFamily="34" charset="0"/>
              </a:rPr>
              <a:t> </a:t>
            </a:r>
            <a:r>
              <a:rPr kumimoji="0" lang="en-US" sz="1600" b="0" i="0" u="none" strike="noStrike" cap="none" normalizeH="0" baseline="0" dirty="0" smtClean="0">
                <a:ln>
                  <a:noFill/>
                </a:ln>
                <a:solidFill>
                  <a:srgbClr val="006400"/>
                </a:solidFill>
                <a:effectLst/>
                <a:latin typeface="Simplified Arabic" pitchFamily="18" charset="-78"/>
                <a:ea typeface="Times New Roman" pitchFamily="18" charset="0"/>
                <a:cs typeface="Simplified Arabic" pitchFamily="18" charset="-78"/>
              </a:rPr>
              <a:t/>
            </a:r>
            <a:br>
              <a:rPr kumimoji="0" lang="en-US" sz="1600" b="0" i="0" u="none" strike="noStrike" cap="none" normalizeH="0" baseline="0" dirty="0" smtClean="0">
                <a:ln>
                  <a:noFill/>
                </a:ln>
                <a:solidFill>
                  <a:srgbClr val="006400"/>
                </a:solidFill>
                <a:effectLst/>
                <a:latin typeface="Simplified Arabic" pitchFamily="18" charset="-78"/>
                <a:ea typeface="Times New Roman" pitchFamily="18" charset="0"/>
                <a:cs typeface="Simplified Arabic" pitchFamily="18" charset="-78"/>
              </a:rPr>
            </a:br>
            <a:r>
              <a:rPr kumimoji="0" lang="ar-SA" sz="1600" b="0" i="0" u="none" strike="noStrike" cap="none" normalizeH="0" baseline="0" dirty="0" smtClean="0">
                <a:ln>
                  <a:noFill/>
                </a:ln>
                <a:solidFill>
                  <a:srgbClr val="006400"/>
                </a:solidFill>
                <a:effectLst/>
                <a:latin typeface="Simplified Arabic" pitchFamily="18" charset="-78"/>
                <a:ea typeface="Times New Roman" pitchFamily="18" charset="0"/>
                <a:cs typeface="Simplified Arabic" pitchFamily="18" charset="-78"/>
              </a:rPr>
              <a:t>7_للبحث صفة دورية بمعنى ان الوصول الى حل لمشكلة البحث قد يكون بداية لظهور مشكلات بحثية جديده وهكذا</a:t>
            </a:r>
            <a:r>
              <a:rPr kumimoji="0" lang="en-US" sz="1600" b="0" i="0" u="none" strike="noStrike" cap="none" normalizeH="0" baseline="0" dirty="0" smtClean="0">
                <a:ln>
                  <a:noFill/>
                </a:ln>
                <a:solidFill>
                  <a:srgbClr val="006400"/>
                </a:solidFill>
                <a:effectLst/>
                <a:latin typeface="Simplified Arabic" pitchFamily="18" charset="-78"/>
                <a:ea typeface="Times New Roman" pitchFamily="18" charset="0"/>
                <a:cs typeface="Simplified Arabic" pitchFamily="18" charset="-78"/>
              </a:rPr>
              <a:t>.</a:t>
            </a:r>
            <a:r>
              <a:rPr kumimoji="0" lang="en-US" sz="800" b="0" i="0" u="none" strike="noStrike" cap="none" normalizeH="0" baseline="0" dirty="0" smtClean="0">
                <a:ln>
                  <a:noFill/>
                </a:ln>
                <a:solidFill>
                  <a:schemeClr val="tx1"/>
                </a:solidFill>
                <a:effectLst/>
                <a:latin typeface="Arial" pitchFamily="34" charset="0"/>
                <a:cs typeface="Arial" pitchFamily="34" charset="0"/>
              </a:rPr>
              <a:t>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2844" y="428603"/>
            <a:ext cx="8858312" cy="4955203"/>
          </a:xfrm>
          <a:prstGeom prst="rect">
            <a:avLst/>
          </a:prstGeom>
        </p:spPr>
        <p:txBody>
          <a:bodyPr wrap="square">
            <a:spAutoFit/>
          </a:bodyPr>
          <a:lstStyle/>
          <a:p>
            <a:pPr algn="r"/>
            <a:r>
              <a:rPr lang="en-US" dirty="0" smtClean="0"/>
              <a:t> </a:t>
            </a:r>
            <a:r>
              <a:rPr lang="en-US" sz="1400" dirty="0" smtClean="0"/>
              <a:t/>
            </a:r>
            <a:br>
              <a:rPr lang="en-US" sz="1400" dirty="0" smtClean="0"/>
            </a:br>
            <a:r>
              <a:rPr lang="ar-SA" sz="1400" dirty="0" smtClean="0"/>
              <a:t>:_</a:t>
            </a:r>
            <a:r>
              <a:rPr lang="en-US" sz="1400" dirty="0" smtClean="0"/>
              <a:t>*</a:t>
            </a:r>
            <a:r>
              <a:rPr lang="ar-SA" sz="1400" dirty="0" smtClean="0"/>
              <a:t>البحث التربوي</a:t>
            </a:r>
            <a:r>
              <a:rPr lang="en-US" sz="1400" dirty="0" smtClean="0"/>
              <a:t>-4  </a:t>
            </a:r>
            <a:br>
              <a:rPr lang="en-US" sz="1400" dirty="0" smtClean="0"/>
            </a:br>
            <a:r>
              <a:rPr lang="ar-SA" sz="1400" dirty="0" smtClean="0"/>
              <a:t>يقع مفهوم البحث التربوي ضمن اطار مفهوم العلم ويتبادر للذهن فوراً ان المقصود هو البحث العلمي ، اي البحث الذي يتبع الطريقة العلمية أو المنهج العلمي بغرض تحقيق اهداف العلم . ونتيجة لتفرع العلوم وظهور التخصصات المختلفة فان نوع البحث يحدد بمجاله أو موضوعه ، فالبحث التربوي هو مجال من مجالات البحث العلمي يعالج مشكلات تربوية واذا اردنا ان نعرف البحث التربوي ، فان الخطوة الاولى هي تعريف البحث بصورة عامة</a:t>
            </a:r>
            <a:r>
              <a:rPr lang="en-US" sz="1400" dirty="0" smtClean="0"/>
              <a:t/>
            </a:r>
            <a:br>
              <a:rPr lang="en-US" sz="1400" dirty="0" smtClean="0"/>
            </a:br>
            <a:r>
              <a:rPr lang="ar-SA" sz="1400" dirty="0" smtClean="0"/>
              <a:t>يعرف البحث بانه (وسيلة للاستقصاء الدقيق والمنظم يهدف الى اكتشاف حقائق وقواعد عامة ، واضافة معارف يمكن التحقق منها عن طريق الاختبار العلمي</a:t>
            </a:r>
            <a:r>
              <a:rPr lang="en-US" sz="1400" dirty="0" smtClean="0"/>
              <a:t>)</a:t>
            </a:r>
            <a:br>
              <a:rPr lang="en-US" sz="1400" dirty="0" smtClean="0"/>
            </a:br>
            <a:r>
              <a:rPr lang="ar-SA" sz="1400" dirty="0" smtClean="0"/>
              <a:t>ويعرف ايضاً بانه (عملية الوصول لحلول معتمدة عن طريق التخطيط والتحليل والتفسير المنظم للبيانات ) وقياساً على ذلك يمكن تعريف البحث التربوي بانه (جهد منظم وموجه بغرض التوصل الى حلول للمشكلات التربوية في المجالات المختلفة ، ونذكر من هذه المجالات : المناهج والكتب المدرسية والادارة المدرسية ، طرق التدريس ، الوسائل التعليمية .... الخ</a:t>
            </a:r>
            <a:r>
              <a:rPr lang="en-US" sz="1400" dirty="0" smtClean="0"/>
              <a:t> ) </a:t>
            </a:r>
            <a:br>
              <a:rPr lang="en-US" sz="1400" dirty="0" smtClean="0"/>
            </a:br>
            <a:r>
              <a:rPr lang="en-US" sz="1400" dirty="0" smtClean="0"/>
              <a:t/>
            </a:r>
            <a:br>
              <a:rPr lang="en-US" sz="1400" dirty="0" smtClean="0"/>
            </a:br>
            <a:r>
              <a:rPr lang="en-US" sz="1400" dirty="0" smtClean="0"/>
              <a:t/>
            </a:r>
            <a:br>
              <a:rPr lang="en-US" sz="1400" dirty="0" smtClean="0"/>
            </a:br>
            <a:r>
              <a:rPr lang="ar-SA" sz="1400" dirty="0" smtClean="0"/>
              <a:t>خطوات البحث التربوي</a:t>
            </a:r>
            <a:r>
              <a:rPr lang="ar-BH" sz="1400" dirty="0" smtClean="0"/>
              <a:t>:-</a:t>
            </a:r>
            <a:r>
              <a:rPr lang="en-US" sz="1400" dirty="0" smtClean="0"/>
              <a:t> </a:t>
            </a:r>
            <a:br>
              <a:rPr lang="en-US" sz="1400" dirty="0" smtClean="0"/>
            </a:br>
            <a:r>
              <a:rPr lang="ar-SA" sz="1400" dirty="0" smtClean="0"/>
              <a:t>يمثل البحث التربوي اسلوباً لملاحظة الحقائق باستخدام اساليب القياس والتحليل ، ويشتمل على عدد من الخطوات المنتظمة كما يلي</a:t>
            </a:r>
            <a:r>
              <a:rPr lang="ar-IQ" sz="1400" dirty="0" smtClean="0"/>
              <a:t>:-</a:t>
            </a:r>
            <a:r>
              <a:rPr lang="en-US" sz="1400" dirty="0" smtClean="0"/>
              <a:t> </a:t>
            </a:r>
            <a:br>
              <a:rPr lang="en-US" sz="1400" dirty="0" smtClean="0"/>
            </a:br>
            <a:r>
              <a:rPr lang="ar-SA" sz="1400" dirty="0" smtClean="0"/>
              <a:t>1_تحديد مشكلة البحث : وهي عبارة عن تساؤل او موقف غامض يدور في ذهن الباحث ويحتاج الى اجابة ، ويشترط في المشكلة هنا ان تكون قابلة للبحث ا وان تكون الفرضيات التي تنطوي عليها المشكلة قابلة للاختبار من خلال جمع البيانات من المتغيرات التي تنطوي عليها الظاهرة وتحليلها</a:t>
            </a:r>
            <a:r>
              <a:rPr lang="en-US" sz="1400" dirty="0" smtClean="0"/>
              <a:t> </a:t>
            </a:r>
            <a:br>
              <a:rPr lang="en-US" sz="1400" dirty="0" smtClean="0"/>
            </a:br>
            <a:r>
              <a:rPr lang="ar-SA" sz="1400" dirty="0" smtClean="0"/>
              <a:t>2_تنفيذ اجراءات البحث : وتتضمن اختيار افراد الدراسة ، واختيار ادوات جمع البيانات او تطويرها ، واختيار تصميم بحث مناسب</a:t>
            </a:r>
            <a:r>
              <a:rPr lang="en-US" sz="1400" dirty="0" smtClean="0"/>
              <a:t> </a:t>
            </a:r>
            <a:br>
              <a:rPr lang="en-US" sz="1400" dirty="0" smtClean="0"/>
            </a:br>
            <a:r>
              <a:rPr lang="ar-SA" sz="1400" dirty="0" smtClean="0"/>
              <a:t>3_تحليل البيانات : ويتطلب اختيار اسلوب احصائي مناسب او اكثر لتحليل البيانات بهدف اختبار الفرضيات والاجابة عن اسئلة البحث</a:t>
            </a:r>
            <a:r>
              <a:rPr lang="en-US" sz="1400" dirty="0" smtClean="0"/>
              <a:t> </a:t>
            </a:r>
            <a:br>
              <a:rPr lang="en-US" sz="1400" dirty="0" smtClean="0"/>
            </a:br>
            <a:r>
              <a:rPr lang="ar-SA" sz="1400" dirty="0" smtClean="0"/>
              <a:t>4_استخلاص النتائج : ويعتمد ذلك على نتائج التحليل في الخطوة السابقة ، بمعنى ان صياغة الاستنتاجات التي يتوصل اليها الباحث يجب ان تجيب عن اسئلة البحث ، فأما ان تؤيد ما جاءت به الفرضيات او تدحضها والطريقة العلمية بخطواتها السابقة هي التي تؤمل ان يكتسبها الطالب ويمارسها عملياً ، وهي التي يستخدمها الباحث في تقصي العلم واكتشاف حقائقه ومناهجه ومبادئه ، وباختصار فان الطريقة العلمية هي : طريقة لحل المشكلات فاذا تعلم الطلبة او (اكتسبوا ) الطريقة العلمية فانهم عندئذ سيستخدمونها في حول مشكلاتهم حتى ولو وضعوا في مواقف حياتيه لا خبره لهم ف</a:t>
            </a:r>
            <a:r>
              <a:rPr lang="ar-SA" dirty="0" smtClean="0"/>
              <a:t>يها.</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857488" y="1714488"/>
            <a:ext cx="4500594" cy="584775"/>
          </a:xfrm>
          <a:prstGeom prst="rect">
            <a:avLst/>
          </a:prstGeom>
          <a:noFill/>
        </p:spPr>
        <p:txBody>
          <a:bodyPr wrap="square" rtlCol="0">
            <a:spAutoFit/>
          </a:bodyPr>
          <a:lstStyle/>
          <a:p>
            <a:r>
              <a:rPr lang="ar-IQ" sz="3200" dirty="0" smtClean="0"/>
              <a:t>المحاضرة الرابعة</a:t>
            </a:r>
            <a:endParaRPr lang="en-US" sz="32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158" y="1714488"/>
            <a:ext cx="8229600" cy="1143000"/>
          </a:xfrm>
        </p:spPr>
        <p:txBody>
          <a:bodyPr/>
          <a:lstStyle/>
          <a:p>
            <a:r>
              <a:rPr lang="ar-IQ" dirty="0" smtClean="0"/>
              <a:t>المحاضرة الاولى</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0" y="1511285"/>
            <a:ext cx="9144000" cy="307776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
            </a:r>
            <a:b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br>
            <a: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a:t>
            </a:r>
            <a:r>
              <a:rPr kumimoji="0" lang="ar-SA"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5_الاعتبارات الأخلاقية في البحث التربوي</a:t>
            </a:r>
            <a: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
            </a:r>
            <a:b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br>
            <a:r>
              <a:rPr kumimoji="0" lang="ar-SA"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ينبغي على الباحث التربوي ان يلتزم بمجموعة من المبادئ ومن اهمها الاتي</a:t>
            </a:r>
            <a: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a:t>
            </a:r>
            <a:r>
              <a:rPr kumimoji="0" lang="en-US" sz="11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a:t>
            </a:r>
            <a: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
            </a:r>
            <a:b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br>
            <a:r>
              <a:rPr kumimoji="0" lang="ar-SA"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1- الصبر والمثابرة ؛ نظراً لأن عملية البحث عملية شاقة ذهنياً وجسدياً ومادياً</a:t>
            </a:r>
            <a: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
            </a:r>
            <a:b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br>
            <a:r>
              <a:rPr kumimoji="0" lang="ar-SA"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2-الذكاء والموهبة؛ وذلك للاستفادة منها في اختيار المشكلة وتحديدها وعمل بقية عناصر البحث وفق الأسس العلمية المقررة</a:t>
            </a:r>
            <a: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
            </a:r>
            <a:b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br>
            <a:r>
              <a:rPr kumimoji="0" lang="ar-SA"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3- التواضع العلمي؛ وذلك لتفادي الزهو بقدراته، كما يجب عليه أن يسلم بنسبية ما يتوصل إليه من نتائج، وأن عليه العدول عن رأيه إذا ما توافرت آراء قيمة مختلفة</a:t>
            </a:r>
            <a: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
            </a:r>
            <a:b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br>
            <a:r>
              <a:rPr kumimoji="0" lang="ar-SA"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4- الأمانة العلمية، بمعنى أن لا يلجأ الباحث إلى التزوير في الإجابات أو في الاقتباس من المصادر الوثائقية</a:t>
            </a:r>
            <a: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 </a:t>
            </a:r>
            <a:b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br>
            <a:r>
              <a:rPr kumimoji="0" lang="ar-SA"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5- الموضوعية، بمعنى أن يكون هدف الباحث من إعداد البحث الحقيقة، وليس جني مصالح شخصية</a:t>
            </a:r>
            <a: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
            </a:r>
            <a:b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br>
            <a:r>
              <a:rPr kumimoji="0" lang="ar-SA"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6- احترام المبحوث، بمعنى أن لا يوجه الباحث الأسئلة التي تحط من قدر المبحوث، وتقلل من احترامه لنفسه</a:t>
            </a:r>
            <a: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
            </a:r>
            <a:b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br>
            <a:r>
              <a:rPr kumimoji="0" lang="ar-SA"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7- المصارحة، بمعنى أن يوضح الباحث أهداف بحثه الحقيقية للمبحوث، وبالتالي تأتي المشاركة على النحو المطلوب من جانب المبحوث</a:t>
            </a:r>
            <a: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
            </a:r>
            <a:b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b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00034" y="335846"/>
            <a:ext cx="8143932" cy="3693319"/>
          </a:xfrm>
          <a:prstGeom prst="rect">
            <a:avLst/>
          </a:prstGeom>
        </p:spPr>
        <p:txBody>
          <a:bodyPr wrap="square">
            <a:spAutoFit/>
          </a:bodyPr>
          <a:lstStyle/>
          <a:p>
            <a:pPr algn="r"/>
            <a:r>
              <a:rPr lang="ar-SA" dirty="0" smtClean="0">
                <a:solidFill>
                  <a:srgbClr val="000000"/>
                </a:solidFill>
                <a:latin typeface="Simplified Arabic" pitchFamily="18" charset="-78"/>
                <a:ea typeface="Calibri" pitchFamily="34" charset="0"/>
                <a:cs typeface="Simplified Arabic" pitchFamily="18" charset="-78"/>
              </a:rPr>
              <a:t>8- المشاركة الطوعية، بمعنى للمبحوث حرية الاختيار في المشاركة، والانسحاب منها وقتما يشاء دون ممارسة ضغوط عليه من قبل الباحث</a:t>
            </a:r>
            <a:r>
              <a:rPr lang="en-US" dirty="0" smtClean="0">
                <a:solidFill>
                  <a:srgbClr val="000000"/>
                </a:solidFill>
                <a:latin typeface="Simplified Arabic" pitchFamily="18" charset="-78"/>
                <a:ea typeface="Calibri" pitchFamily="34" charset="0"/>
                <a:cs typeface="Simplified Arabic" pitchFamily="18" charset="-78"/>
              </a:rPr>
              <a:t/>
            </a:r>
            <a:br>
              <a:rPr lang="en-US" dirty="0" smtClean="0">
                <a:solidFill>
                  <a:srgbClr val="000000"/>
                </a:solidFill>
                <a:latin typeface="Simplified Arabic" pitchFamily="18" charset="-78"/>
                <a:ea typeface="Calibri" pitchFamily="34" charset="0"/>
                <a:cs typeface="Simplified Arabic" pitchFamily="18" charset="-78"/>
              </a:rPr>
            </a:br>
            <a:r>
              <a:rPr lang="ar-SA" dirty="0" smtClean="0">
                <a:solidFill>
                  <a:srgbClr val="000000"/>
                </a:solidFill>
                <a:latin typeface="Simplified Arabic" pitchFamily="18" charset="-78"/>
                <a:ea typeface="Calibri" pitchFamily="34" charset="0"/>
                <a:cs typeface="Simplified Arabic" pitchFamily="18" charset="-78"/>
              </a:rPr>
              <a:t>9- السرية، بمعنى عدم إظهار اجابات المبحوثين، واقتصار استخدامها على أغراض البحث العلمي حتى ولو على الباحث نفسه، لضمان الحياد في حالات معينة</a:t>
            </a:r>
            <a:r>
              <a:rPr lang="en-US" dirty="0" smtClean="0">
                <a:solidFill>
                  <a:srgbClr val="000000"/>
                </a:solidFill>
                <a:latin typeface="Simplified Arabic" pitchFamily="18" charset="-78"/>
                <a:ea typeface="Calibri" pitchFamily="34" charset="0"/>
                <a:cs typeface="Simplified Arabic" pitchFamily="18" charset="-78"/>
              </a:rPr>
              <a:t/>
            </a:r>
            <a:br>
              <a:rPr lang="en-US" dirty="0" smtClean="0">
                <a:solidFill>
                  <a:srgbClr val="000000"/>
                </a:solidFill>
                <a:latin typeface="Simplified Arabic" pitchFamily="18" charset="-78"/>
                <a:ea typeface="Calibri" pitchFamily="34" charset="0"/>
                <a:cs typeface="Simplified Arabic" pitchFamily="18" charset="-78"/>
              </a:rPr>
            </a:br>
            <a:r>
              <a:rPr lang="ar-SA" dirty="0" smtClean="0">
                <a:solidFill>
                  <a:srgbClr val="000000"/>
                </a:solidFill>
                <a:latin typeface="Simplified Arabic" pitchFamily="18" charset="-78"/>
                <a:ea typeface="Calibri" pitchFamily="34" charset="0"/>
                <a:cs typeface="Simplified Arabic" pitchFamily="18" charset="-78"/>
              </a:rPr>
              <a:t>10- المساواة، بمعنى إشعار المبحوثين بأنهم سواء؛ لأنه قد تم اختيارهم ممثلين لعينة الدراسة بصورة عشوائية، وبالتالي يتساوى أفراد المجموعة الضابطة مع أفراد المجموعة التجريبية في حال استخدام المنهج التجريبي إلا إذا أراد الباحث أن يتعرف على أثر وجود المتغير المستقل من غيابه</a:t>
            </a:r>
            <a:r>
              <a:rPr lang="en-US" dirty="0" smtClean="0">
                <a:solidFill>
                  <a:srgbClr val="000000"/>
                </a:solidFill>
                <a:latin typeface="Simplified Arabic" pitchFamily="18" charset="-78"/>
                <a:ea typeface="Calibri" pitchFamily="34" charset="0"/>
                <a:cs typeface="Simplified Arabic" pitchFamily="18" charset="-78"/>
              </a:rPr>
              <a:t/>
            </a:r>
            <a:br>
              <a:rPr lang="en-US" dirty="0" smtClean="0">
                <a:solidFill>
                  <a:srgbClr val="000000"/>
                </a:solidFill>
                <a:latin typeface="Simplified Arabic" pitchFamily="18" charset="-78"/>
                <a:ea typeface="Calibri" pitchFamily="34" charset="0"/>
                <a:cs typeface="Simplified Arabic" pitchFamily="18" charset="-78"/>
              </a:rPr>
            </a:br>
            <a:r>
              <a:rPr lang="ar-SA" dirty="0" smtClean="0">
                <a:solidFill>
                  <a:srgbClr val="000000"/>
                </a:solidFill>
                <a:latin typeface="Simplified Arabic" pitchFamily="18" charset="-78"/>
                <a:ea typeface="Calibri" pitchFamily="34" charset="0"/>
                <a:cs typeface="Simplified Arabic" pitchFamily="18" charset="-78"/>
              </a:rPr>
              <a:t>11- حماية المشاركين من أي ضرر، بمعنى أن الباحث مسؤول عن توفير الحماية للمبحوثين المشاركين في البحث من أي خطر مادي أو معنوي أو اجتماعي، وإذا كان يترتب على مشاركتهم حدوث ضرر معين فالباحث عليه إخبارهم باحتمالية حدوث ضرر ما منذ البداية؛ لعدم المفاجأة به</a:t>
            </a:r>
            <a:r>
              <a:rPr lang="en-US" dirty="0" smtClean="0">
                <a:solidFill>
                  <a:srgbClr val="000000"/>
                </a:solidFill>
                <a:latin typeface="Simplified Arabic" pitchFamily="18" charset="-78"/>
                <a:ea typeface="Calibri" pitchFamily="34" charset="0"/>
                <a:cs typeface="Simplified Arabic" pitchFamily="18" charset="-78"/>
              </a:rPr>
              <a:t>.</a:t>
            </a:r>
            <a:br>
              <a:rPr lang="en-US" dirty="0" smtClean="0">
                <a:solidFill>
                  <a:srgbClr val="000000"/>
                </a:solidFill>
                <a:latin typeface="Simplified Arabic" pitchFamily="18" charset="-78"/>
                <a:ea typeface="Calibri" pitchFamily="34" charset="0"/>
                <a:cs typeface="Simplified Arabic" pitchFamily="18" charset="-78"/>
              </a:rPr>
            </a:br>
            <a:r>
              <a:rPr lang="ar-SA" dirty="0" smtClean="0">
                <a:solidFill>
                  <a:srgbClr val="000000"/>
                </a:solidFill>
                <a:latin typeface="Simplified Arabic" pitchFamily="18" charset="-78"/>
                <a:ea typeface="Calibri" pitchFamily="34" charset="0"/>
                <a:cs typeface="Simplified Arabic" pitchFamily="18" charset="-78"/>
              </a:rPr>
              <a:t>12- إعداد تقريرٍ وافٍ، بمعنى أن الباحث بعد ما يفرغ من إعداد بحثه مسؤول عن كتابة تقرير عن نتائج البحث، وتزويد المبحوثين المشاركين به الراغبين في الإطلاع على نتائج البحث</a:t>
            </a:r>
            <a:r>
              <a:rPr lang="en-US" dirty="0" smtClean="0">
                <a:solidFill>
                  <a:srgbClr val="000000"/>
                </a:solidFill>
                <a:latin typeface="Simplified Arabic" pitchFamily="18" charset="-78"/>
                <a:ea typeface="Calibri" pitchFamily="34" charset="0"/>
                <a:cs typeface="Simplified Arabic" pitchFamily="18" charset="-78"/>
              </a:rPr>
              <a:t/>
            </a:r>
            <a:br>
              <a:rPr lang="en-US" dirty="0" smtClean="0">
                <a:solidFill>
                  <a:srgbClr val="000000"/>
                </a:solidFill>
                <a:latin typeface="Simplified Arabic" pitchFamily="18" charset="-78"/>
                <a:ea typeface="Calibri" pitchFamily="34" charset="0"/>
                <a:cs typeface="Simplified Arabic" pitchFamily="18" charset="-78"/>
              </a:rPr>
            </a:br>
            <a:r>
              <a:rPr lang="ar-SA" dirty="0" smtClean="0">
                <a:solidFill>
                  <a:srgbClr val="000000"/>
                </a:solidFill>
                <a:latin typeface="Simplified Arabic" pitchFamily="18" charset="-78"/>
                <a:ea typeface="Calibri" pitchFamily="34" charset="0"/>
                <a:cs typeface="Simplified Arabic" pitchFamily="18" charset="-78"/>
              </a:rPr>
              <a:t>13- التوافق، بمعنى أن تتوافق نتائج البحث مع اللوائح المنظمة للبحث العلمي</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1"/>
          <p:cNvSpPr>
            <a:spLocks noChangeArrowheads="1"/>
          </p:cNvSpPr>
          <p:nvPr/>
        </p:nvSpPr>
        <p:spPr bwMode="auto">
          <a:xfrm>
            <a:off x="0" y="543280"/>
            <a:ext cx="9144000" cy="353943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r" fontAlgn="base">
              <a:spcBef>
                <a:spcPct val="0"/>
              </a:spcBef>
              <a:spcAft>
                <a:spcPct val="0"/>
              </a:spcAft>
            </a:pPr>
            <a:r>
              <a:rPr kumimoji="0" lang="ar-SA" sz="1600" b="0" i="0" u="sng"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تصنيف البحوث</a:t>
            </a:r>
            <a:endParaRPr kumimoji="0" lang="en-US" sz="800" b="0" i="0" u="sng"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ar-SA"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1_بحوث وصفية</a:t>
            </a:r>
            <a:r>
              <a:rPr kumimoji="0" lang="en-US" sz="1100" b="0" i="0" u="none" strike="noStrike" cap="none" normalizeH="0" baseline="0" dirty="0" smtClean="0">
                <a:ln>
                  <a:noFill/>
                </a:ln>
                <a:solidFill>
                  <a:schemeClr val="tx1"/>
                </a:solidFill>
                <a:effectLst/>
                <a:latin typeface="Calibri"/>
                <a:ea typeface="Calibri" pitchFamily="34" charset="0"/>
                <a:cs typeface="Simplified Arabic" pitchFamily="18" charset="-78"/>
              </a:rPr>
              <a:t> </a:t>
            </a:r>
            <a: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
            </a:r>
            <a:b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br>
            <a:r>
              <a:rPr kumimoji="0" lang="ar-SA"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وتُجرى بهدف الإجابة عن أسئلة أو اختبار فروض تتعلق بالحالة الراهنة لموضوع الدراسة باستخدام أدوات، من مثل: الاستفتاءات المسحية أو المقابلات الشخصية أو الملاحظة</a:t>
            </a:r>
            <a: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
            </a:r>
            <a:b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br>
            <a:r>
              <a:rPr kumimoji="0" lang="ar-IQ"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2-</a:t>
            </a:r>
            <a:r>
              <a:rPr kumimoji="0" lang="ar-IQ" sz="1600" b="0" i="0" u="none" strike="noStrike" cap="none" normalizeH="0" dirty="0" smtClean="0">
                <a:ln>
                  <a:noFill/>
                </a:ln>
                <a:solidFill>
                  <a:srgbClr val="000000"/>
                </a:solidFill>
                <a:effectLst/>
                <a:latin typeface="Simplified Arabic" pitchFamily="18" charset="-78"/>
                <a:ea typeface="Calibri" pitchFamily="34" charset="0"/>
                <a:cs typeface="Simplified Arabic" pitchFamily="18" charset="-78"/>
              </a:rPr>
              <a:t> </a:t>
            </a:r>
            <a:r>
              <a:rPr kumimoji="0" lang="ar-SA"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بحوث تجريبية</a:t>
            </a:r>
            <a:r>
              <a:rPr kumimoji="0" lang="en-US" sz="1100" b="0" i="0" u="none" strike="noStrike" cap="none" normalizeH="0" baseline="0" dirty="0" smtClean="0">
                <a:ln>
                  <a:noFill/>
                </a:ln>
                <a:solidFill>
                  <a:schemeClr val="tx1"/>
                </a:solidFill>
                <a:effectLst/>
                <a:latin typeface="Calibri"/>
                <a:ea typeface="Calibri" pitchFamily="34" charset="0"/>
                <a:cs typeface="Simplified Arabic" pitchFamily="18" charset="-78"/>
              </a:rPr>
              <a:t> </a:t>
            </a:r>
            <a: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
            </a:r>
            <a:b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br>
            <a:r>
              <a:rPr kumimoji="0" lang="ar-SA"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وتُجرى هذه البحوث بهدف معرفة أثر متغير مستقل واحد على الأقل على واحد أو أكثر من المتغيرات التابعة</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ar-SA"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لبحث التاريخي</a:t>
            </a:r>
            <a: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 </a:t>
            </a:r>
            <a:r>
              <a:rPr kumimoji="0" lang="ar-IQ"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3- </a:t>
            </a:r>
            <a:r>
              <a:rPr kumimoji="0" lang="ar-SA"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يهتم البحث التاريخي بتسجيل ووصف الاحداث والوقائع الماضية وتحليلها وتفسيرها على اسس علمية موضوعية بهدف فهم الحاضر والتنبؤ بالمستقبل</a:t>
            </a:r>
            <a: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 </a:t>
            </a:r>
            <a:b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br>
            <a:r>
              <a:rPr kumimoji="0" lang="ar-SA"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وتتجلى اهمية هذا المنهج في البحث باتساع الميادين التي يمكن ان يستخدم فيها . فهو اضافة لاستخدامه في التاريخ ، فانه يستخدم ايضاً في ميادين العلوم الاجتماعية ، والعلوم الطبيعية ، والقانون ، والطب ، والدين وذلك من اجل التأكد من صدق الحقائق وصحة المعلومات القديمة في هذه الميادين</a:t>
            </a:r>
            <a: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 </a:t>
            </a:r>
            <a:b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br>
            <a:r>
              <a:rPr kumimoji="0" lang="ar-SA"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ورغم ان الظاهرة التاريخية ليست تجربة يمكن اعادتها والتأكد من صحتها او ضبط المتغيرات المرتبطة بها ، الا ان هذا لا يمنع الباحث الذي يتبع هذا المنهج من مراعاة وتطبيق اسس المنهج العلمي وبخاصة ما يتعلق بالدقة والموضوعية والامانة الفكرية والقياس الكمي وادراك العلاقات</a:t>
            </a:r>
            <a: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2706" name="Picture 2" descr="Image result for â«ØµÙØ± ÙÙÙØ§ÙØ¬ Ø§ÙØ¨Ø­Ø« Ø§ÙØ¹ÙÙÙâ¬â"/>
          <p:cNvPicPr>
            <a:picLocks noChangeAspect="1" noChangeArrowheads="1"/>
          </p:cNvPicPr>
          <p:nvPr/>
        </p:nvPicPr>
        <p:blipFill>
          <a:blip r:embed="rId2" cstate="print"/>
          <a:srcRect/>
          <a:stretch>
            <a:fillRect/>
          </a:stretch>
        </p:blipFill>
        <p:spPr bwMode="auto">
          <a:xfrm>
            <a:off x="1571604" y="1071546"/>
            <a:ext cx="6000750" cy="3429024"/>
          </a:xfrm>
          <a:prstGeom prst="rect">
            <a:avLst/>
          </a:prstGeom>
          <a:noFill/>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643306" y="2071678"/>
            <a:ext cx="3857652" cy="584775"/>
          </a:xfrm>
          <a:prstGeom prst="rect">
            <a:avLst/>
          </a:prstGeom>
          <a:noFill/>
        </p:spPr>
        <p:txBody>
          <a:bodyPr wrap="square" rtlCol="0">
            <a:spAutoFit/>
          </a:bodyPr>
          <a:lstStyle/>
          <a:p>
            <a:r>
              <a:rPr lang="ar-IQ" sz="3200" dirty="0" smtClean="0"/>
              <a:t>المحاضرة الخامسة</a:t>
            </a:r>
            <a:endParaRPr lang="en-US" sz="3200"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8610" name="Picture 2" descr="Image result for â«ØµÙØ± ÙÙÙØ§ÙØ¬ Ø§ÙØ¨Ø­Ø« Ø§ÙØ¹ÙÙÙâ¬â"/>
          <p:cNvPicPr>
            <a:picLocks noChangeAspect="1" noChangeArrowheads="1"/>
          </p:cNvPicPr>
          <p:nvPr/>
        </p:nvPicPr>
        <p:blipFill>
          <a:blip r:embed="rId2" cstate="print"/>
          <a:srcRect/>
          <a:stretch>
            <a:fillRect/>
          </a:stretch>
        </p:blipFill>
        <p:spPr bwMode="auto">
          <a:xfrm>
            <a:off x="1285852" y="357166"/>
            <a:ext cx="5505446" cy="4562476"/>
          </a:xfrm>
          <a:prstGeom prst="rect">
            <a:avLst/>
          </a:prstGeom>
          <a:noFill/>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1"/>
          <p:cNvSpPr>
            <a:spLocks noChangeArrowheads="1"/>
          </p:cNvSpPr>
          <p:nvPr/>
        </p:nvSpPr>
        <p:spPr bwMode="auto">
          <a:xfrm>
            <a:off x="0" y="1096257"/>
            <a:ext cx="9144000" cy="280076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ar-SA"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تعريف المنهج التاريخي</a:t>
            </a:r>
            <a: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
            </a:r>
            <a:b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br>
            <a:r>
              <a:rPr kumimoji="0" lang="ar-SA"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يقصد بالمنهج التاريخي، هو"عبارة عن إعادة للماضي بواسطة جمع الأدلة وتقويمها، ومن ثم تمحيصها وأخيراً تأليفها ليتم عرض الحقائق أولاً عرضاً صحيحاً في مدلولاتها وفي تأليفها، وحتى يتم التوصل حينئذٍ إلى استنتاج مجموعة من النتائج ذات البراهين العلمية الواضحة</a:t>
            </a:r>
            <a: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a:t>
            </a:r>
            <a:b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br>
            <a:r>
              <a:rPr kumimoji="0" lang="ar-SA"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كما يعرف، بأنه ذلك المنهج المعني بوصف الأحداث التي وقعت في الماضي وصفاً كيفياً، يتناول رصد عناصرها وتحليلها ومناقشتها وتفسيرها، والاستناد على ذلك الوصف في استيعاب الواقع الحالي، وتوقع اتجاهاتها المستقبلية القريبة والبعيدة</a:t>
            </a:r>
            <a: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a:t>
            </a:r>
            <a:b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br>
            <a: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 </a:t>
            </a:r>
            <a:r>
              <a:rPr kumimoji="0" lang="ar-SA"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ـ أهمية المنهج التاريخي</a:t>
            </a:r>
            <a: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a:t>
            </a:r>
            <a:r>
              <a:rPr kumimoji="0" lang="en-US" sz="1600" b="0" i="0" u="none" strike="noStrike" cap="none" normalizeH="0" baseline="0" dirty="0" smtClean="0">
                <a:ln>
                  <a:noFill/>
                </a:ln>
                <a:solidFill>
                  <a:schemeClr val="tx1"/>
                </a:solidFill>
                <a:effectLst/>
                <a:latin typeface="Calibri"/>
                <a:ea typeface="Calibri" pitchFamily="34" charset="0"/>
                <a:cs typeface="Simplified Arabic" pitchFamily="18" charset="-78"/>
              </a:rPr>
              <a:t> </a:t>
            </a:r>
            <a: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
            </a:r>
            <a:b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br>
            <a:r>
              <a:rPr kumimoji="0" lang="ar-SA"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في ضوء التعريفات السابقة للمنهج التاريخي، يمكن توضيح أهمية المنهج التاريخي بالاتي</a:t>
            </a:r>
            <a: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a:t>
            </a:r>
            <a:r>
              <a:rPr kumimoji="0" lang="en-US" sz="1600" b="0" i="0" u="none" strike="noStrike" cap="none" normalizeH="0" baseline="0" dirty="0" smtClean="0">
                <a:ln>
                  <a:noFill/>
                </a:ln>
                <a:solidFill>
                  <a:schemeClr val="tx1"/>
                </a:solidFill>
                <a:effectLst/>
                <a:latin typeface="Calibri"/>
                <a:ea typeface="Calibri" pitchFamily="34" charset="0"/>
                <a:cs typeface="Simplified Arabic" pitchFamily="18" charset="-78"/>
              </a:rPr>
              <a:t> </a:t>
            </a:r>
            <a: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
            </a:r>
            <a:b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br>
            <a:r>
              <a:rPr kumimoji="0" lang="ar-SA"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أ- يمكّن استخدام المنهج التاريخي في حل مشكلات معاصرة على ضوء خبرات الماضي</a:t>
            </a:r>
            <a: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
            </a:r>
            <a:b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br>
            <a:r>
              <a:rPr kumimoji="0" lang="ar-SA"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ب-يساعد على إلقاء الضوء على اتجاهات حاضرة ومستقبلية</a:t>
            </a:r>
            <a: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 </a:t>
            </a:r>
            <a:b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br>
            <a:r>
              <a:rPr kumimoji="0" lang="ar-SA"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ج- يؤكد الأهمية النسبية للتفاعلات المختلفة التي توجد في الأزمنة الماضية وتأثيرها</a:t>
            </a:r>
            <a: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
            </a:r>
            <a:b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br>
            <a:r>
              <a:rPr kumimoji="0" lang="ar-SA"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د- يتيح الفرصة لإعادة تقييم البيانات بالنسبة لفروض معينة أو نظريات أو تعميمات ظهرت في الزمن الحاضر دون الماضي</a:t>
            </a:r>
            <a: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9634" name="Picture 2" descr="Image result for â«ØµÙØ± ÙÙÙØ§ÙØ¬ Ø§ÙØ¨Ø­Ø« Ø§ÙØ¹ÙÙÙâ¬â"/>
          <p:cNvPicPr>
            <a:picLocks noChangeAspect="1" noChangeArrowheads="1"/>
          </p:cNvPicPr>
          <p:nvPr/>
        </p:nvPicPr>
        <p:blipFill>
          <a:blip r:embed="rId2" cstate="print"/>
          <a:srcRect/>
          <a:stretch>
            <a:fillRect/>
          </a:stretch>
        </p:blipFill>
        <p:spPr bwMode="auto">
          <a:xfrm>
            <a:off x="571472" y="214290"/>
            <a:ext cx="8096250" cy="5400675"/>
          </a:xfrm>
          <a:prstGeom prst="rect">
            <a:avLst/>
          </a:prstGeom>
          <a:noFill/>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1"/>
          <p:cNvSpPr>
            <a:spLocks noChangeArrowheads="1"/>
          </p:cNvSpPr>
          <p:nvPr/>
        </p:nvSpPr>
        <p:spPr bwMode="auto">
          <a:xfrm>
            <a:off x="0" y="781205"/>
            <a:ext cx="9144000" cy="415498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
            </a:r>
            <a:b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br>
            <a: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 </a:t>
            </a:r>
            <a:r>
              <a:rPr kumimoji="0" lang="ar-SA"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خطوات تطبيق المنهج التاريخي</a:t>
            </a:r>
            <a: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
            </a:r>
            <a:b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br>
            <a:r>
              <a:rPr kumimoji="0" lang="ar-SA"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يتبع الباحث الذي يريد دراسة ظاهرة حدثت في الماضي بواسطة المنهج التاريخي الخطوات التالية</a:t>
            </a:r>
            <a: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a:t>
            </a:r>
            <a:r>
              <a:rPr kumimoji="0" lang="en-US" sz="1600" b="0" i="0" u="none" strike="noStrike" cap="none" normalizeH="0" baseline="0" dirty="0" smtClean="0">
                <a:ln>
                  <a:noFill/>
                </a:ln>
                <a:solidFill>
                  <a:schemeClr val="tx1"/>
                </a:solidFill>
                <a:effectLst/>
                <a:latin typeface="Calibri"/>
                <a:ea typeface="Calibri" pitchFamily="34" charset="0"/>
                <a:cs typeface="Simplified Arabic" pitchFamily="18" charset="-78"/>
              </a:rPr>
              <a:t> </a:t>
            </a:r>
            <a: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
            </a:r>
            <a:b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br>
            <a:r>
              <a:rPr kumimoji="0" lang="ar-SA"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أ- توضيح ماهية مشكلة البحث</a:t>
            </a:r>
            <a: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a:t>
            </a:r>
            <a:r>
              <a:rPr kumimoji="0" lang="en-US" sz="1600" b="0" i="0" u="none" strike="noStrike" cap="none" normalizeH="0" baseline="0" dirty="0" smtClean="0">
                <a:ln>
                  <a:noFill/>
                </a:ln>
                <a:solidFill>
                  <a:schemeClr val="tx1"/>
                </a:solidFill>
                <a:effectLst/>
                <a:latin typeface="Calibri"/>
                <a:ea typeface="Calibri" pitchFamily="34" charset="0"/>
                <a:cs typeface="Simplified Arabic" pitchFamily="18" charset="-78"/>
              </a:rPr>
              <a:t> </a:t>
            </a:r>
            <a: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
            </a:r>
            <a:b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br>
            <a:r>
              <a:rPr kumimoji="0" lang="ar-SA"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يتطلب توضيح ماهية مشكلة البحث تناول خطوات الأسلوب العلمي في البحث، وهي: التمهيد للموضوع، وتحديده، وصياغة أسئلة له، وفرض الفروض، وأهداف البحث، وأهمية البحث، والإطار النظري للبحث، وحدوده، وجوانب القصور فيه، ومصطلحات البحث</a:t>
            </a:r>
            <a: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a:t>
            </a:r>
            <a:b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br>
            <a:r>
              <a:rPr kumimoji="0" lang="ar-SA"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ويشترط في مشكلة البحث توافر شروط بأهميتها، ومناسبة المنهج التاريخي لها، وتوافر الإمكانات اللازمة. وأهمية النتائج التي سيتوصل إليها الباحث</a:t>
            </a:r>
            <a:r>
              <a:rPr kumimoji="0" lang="en-US" sz="1600" b="0" i="0" u="none" strike="noStrike" cap="none" normalizeH="0" baseline="0" dirty="0" smtClean="0">
                <a:ln>
                  <a:noFill/>
                </a:ln>
                <a:solidFill>
                  <a:schemeClr val="tx1"/>
                </a:solidFill>
                <a:effectLst/>
                <a:latin typeface="Calibri"/>
                <a:ea typeface="Calibri" pitchFamily="34" charset="0"/>
                <a:cs typeface="Simplified Arabic" pitchFamily="18" charset="-78"/>
              </a:rPr>
              <a:t> </a:t>
            </a:r>
            <a: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
            </a:r>
            <a:b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br>
            <a:r>
              <a:rPr kumimoji="0" lang="ar-SA"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ب ــ جمع البيانات اللازمة</a:t>
            </a:r>
            <a:r>
              <a:rPr kumimoji="0" lang="en-US" sz="1600" b="0" i="0" u="none" strike="noStrike" cap="none" normalizeH="0" baseline="0" dirty="0" smtClean="0">
                <a:ln>
                  <a:noFill/>
                </a:ln>
                <a:solidFill>
                  <a:schemeClr val="tx1"/>
                </a:solidFill>
                <a:effectLst/>
                <a:latin typeface="Calibri"/>
                <a:ea typeface="Calibri" pitchFamily="34" charset="0"/>
                <a:cs typeface="Simplified Arabic" pitchFamily="18" charset="-78"/>
              </a:rPr>
              <a:t> </a:t>
            </a:r>
            <a: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
            </a:r>
            <a:b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br>
            <a:r>
              <a:rPr kumimoji="0" lang="ar-SA"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وهذه الخطوة تتطلب مراجعة المصادر الأولية والثانوية، واختيار البيانات التي ترتبط بمشكلة بحثه. ومما تجدر الإشارة إليه هنا، أن على الباحث التمييز بين نوعي المصادر. إذ تتمثل المصادر الأولية في السجلات والوثائق، والآثار. وتتمثل المصادر الثانوية في الصحف والمجلات، وشهود العيان، والمذكرات والسير الذاتية، والدراسات السابقة، والكتابات الأدبية، والأعمال الفنية، والقصص، والقصائد، والأمثال، والأعمال والألعاب والرقصات المتوارثة، والتسجيلات الإذاعية، والتلفزيونية، وأشرطة التسجيل، وأشرطة الفيديو، والنشرات، والكتب، والدوريات، والرسومات التوضيحية، والخرائط</a:t>
            </a:r>
            <a: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a:t>
            </a:r>
            <a:b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br>
            <a: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
            </a:r>
            <a:b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b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en-US" sz="800" b="0" i="0" u="none" strike="noStrike" cap="none" normalizeH="0" baseline="0" dirty="0" smtClean="0">
                <a:ln>
                  <a:noFill/>
                </a:ln>
                <a:solidFill>
                  <a:schemeClr val="tx1"/>
                </a:solidFill>
                <a:effectLst/>
                <a:latin typeface="Arial" pitchFamily="34" charset="0"/>
                <a:cs typeface="Arial" pitchFamily="34" charset="0"/>
              </a:rPr>
              <a:t>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71472" y="714356"/>
            <a:ext cx="8143932" cy="2585323"/>
          </a:xfrm>
          <a:prstGeom prst="rect">
            <a:avLst/>
          </a:prstGeom>
        </p:spPr>
        <p:txBody>
          <a:bodyPr wrap="square">
            <a:spAutoFit/>
          </a:bodyPr>
          <a:lstStyle/>
          <a:p>
            <a:pPr lvl="0" algn="r" eaLnBrk="0" fontAlgn="base" hangingPunct="0">
              <a:spcBef>
                <a:spcPct val="0"/>
              </a:spcBef>
              <a:spcAft>
                <a:spcPct val="0"/>
              </a:spcAft>
            </a:pPr>
            <a:r>
              <a:rPr lang="ar-IQ" dirty="0" smtClean="0">
                <a:solidFill>
                  <a:srgbClr val="000000"/>
                </a:solidFill>
                <a:latin typeface="Simplified Arabic" pitchFamily="18" charset="-78"/>
                <a:ea typeface="Calibri" pitchFamily="34" charset="0"/>
                <a:cs typeface="Simplified Arabic" pitchFamily="18" charset="-78"/>
              </a:rPr>
              <a:t>7</a:t>
            </a:r>
            <a:r>
              <a:rPr lang="ar-SA" dirty="0" smtClean="0">
                <a:solidFill>
                  <a:srgbClr val="000000"/>
                </a:solidFill>
                <a:latin typeface="Simplified Arabic" pitchFamily="18" charset="-78"/>
                <a:ea typeface="Calibri" pitchFamily="34" charset="0"/>
                <a:cs typeface="Simplified Arabic" pitchFamily="18" charset="-78"/>
              </a:rPr>
              <a:t>_ افراد الدراسة</a:t>
            </a:r>
            <a:endParaRPr lang="en-US" sz="900" dirty="0" smtClean="0">
              <a:latin typeface="Arial" pitchFamily="34" charset="0"/>
              <a:cs typeface="Arial" pitchFamily="34" charset="0"/>
            </a:endParaRPr>
          </a:p>
          <a:p>
            <a:pPr lvl="0" algn="r" eaLnBrk="0" fontAlgn="base" hangingPunct="0">
              <a:spcBef>
                <a:spcPct val="0"/>
              </a:spcBef>
              <a:spcAft>
                <a:spcPct val="0"/>
              </a:spcAft>
            </a:pPr>
            <a:r>
              <a:rPr lang="ar-SA" dirty="0" smtClean="0">
                <a:solidFill>
                  <a:srgbClr val="000000"/>
                </a:solidFill>
                <a:latin typeface="Simplified Arabic" pitchFamily="18" charset="-78"/>
                <a:ea typeface="Calibri" pitchFamily="34" charset="0"/>
                <a:cs typeface="Simplified Arabic" pitchFamily="18" charset="-78"/>
              </a:rPr>
              <a:t>افرادالدراسة يتوقف اختيار الباحث لاسلوب جمع البيانات عن افراد الدراسه الى عدة اموركالامكانيات المادية والبشريه المتاحه والزمن المتاح ومستوى الدقه وتجانس عناصر المجتمع .حيث ان خطة جمع البيانات سواء لجأالباحث الى اسلوب الحصر الشامل اواسلوب المعاينة يجب ان تكون واقعيه وعمليه ومتفقه مع امكانيات الباحث الماديه والبحثية . اساليب المعاينة تعدخطوة اختيارالعينه خطوة في غاية الاهمية لدى اجراءأية دراسة وبصرف النظرعن اسلوب المعاينة المستخدم فأن خطوات المعاينه تبدأبتحديد المجتمع المستهدف ثم المجتمع المتوفرثم تحديد حجم العينه المطلوب وصولآ الى اختيارالاسلوب المناسب للمعاينة,ويوجدنوعان للعاينات هما</a:t>
            </a:r>
            <a:r>
              <a:rPr lang="en-US" dirty="0" smtClean="0">
                <a:solidFill>
                  <a:srgbClr val="000000"/>
                </a:solidFill>
                <a:latin typeface="Simplified Arabic" pitchFamily="18" charset="-78"/>
                <a:ea typeface="Calibri" pitchFamily="34" charset="0"/>
                <a:cs typeface="Simplified Arabic" pitchFamily="18" charset="-78"/>
              </a:rPr>
              <a:t>:-</a:t>
            </a:r>
          </a:p>
          <a:p>
            <a:pPr lvl="0" algn="r" eaLnBrk="0" fontAlgn="base" hangingPunct="0">
              <a:spcBef>
                <a:spcPct val="0"/>
              </a:spcBef>
              <a:spcAft>
                <a:spcPct val="0"/>
              </a:spcAft>
            </a:pPr>
            <a:r>
              <a:rPr lang="en-US" dirty="0" smtClean="0">
                <a:solidFill>
                  <a:srgbClr val="000000"/>
                </a:solidFill>
                <a:latin typeface="Simplified Arabic" pitchFamily="18" charset="-78"/>
                <a:ea typeface="Calibri" pitchFamily="34" charset="0"/>
                <a:cs typeface="Simplified Arabic" pitchFamily="18" charset="-78"/>
              </a:rPr>
              <a:t> </a:t>
            </a:r>
            <a:r>
              <a:rPr lang="ar-SA" dirty="0" smtClean="0">
                <a:solidFill>
                  <a:srgbClr val="000000"/>
                </a:solidFill>
                <a:latin typeface="Simplified Arabic" pitchFamily="18" charset="-78"/>
                <a:ea typeface="Calibri" pitchFamily="34" charset="0"/>
                <a:cs typeface="Simplified Arabic" pitchFamily="18" charset="-78"/>
              </a:rPr>
              <a:t>اولآ:-العينات الاحتماليه :وهي العينات التي تقوم على مبدأالاحتمال بحيث يكون لكل عنصرفي المجتمع المتوفرنفس الفرصة وبشكل مستقل عن بقية العناصرفي ان يكون ضمن العينه</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5298" name="Picture 2" descr="Image result for â«ØµÙØ± ÙÙÙØ§ÙØ¬ Ø§ÙØ¨Ø­Ø« Ø§ÙØ¹ÙÙÙâ¬â"/>
          <p:cNvPicPr>
            <a:picLocks noChangeAspect="1" noChangeArrowheads="1"/>
          </p:cNvPicPr>
          <p:nvPr/>
        </p:nvPicPr>
        <p:blipFill>
          <a:blip r:embed="rId2" cstate="print"/>
          <a:srcRect/>
          <a:stretch>
            <a:fillRect/>
          </a:stretch>
        </p:blipFill>
        <p:spPr bwMode="auto">
          <a:xfrm>
            <a:off x="714348" y="214290"/>
            <a:ext cx="7143750" cy="4762500"/>
          </a:xfrm>
          <a:prstGeom prst="rect">
            <a:avLst/>
          </a:prstGeom>
          <a:noFill/>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00364" y="1928802"/>
            <a:ext cx="5715040" cy="584775"/>
          </a:xfrm>
          <a:prstGeom prst="rect">
            <a:avLst/>
          </a:prstGeom>
          <a:noFill/>
        </p:spPr>
        <p:txBody>
          <a:bodyPr wrap="square" rtlCol="0">
            <a:spAutoFit/>
          </a:bodyPr>
          <a:lstStyle/>
          <a:p>
            <a:r>
              <a:rPr lang="ar-IQ" sz="3200" dirty="0" smtClean="0"/>
              <a:t>المحاضرة السادسة</a:t>
            </a:r>
            <a:endParaRPr lang="en-US" sz="3200"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1"/>
          <p:cNvSpPr>
            <a:spLocks noChangeArrowheads="1"/>
          </p:cNvSpPr>
          <p:nvPr/>
        </p:nvSpPr>
        <p:spPr bwMode="auto">
          <a:xfrm>
            <a:off x="0" y="833948"/>
            <a:ext cx="9144000" cy="304698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ar-SA"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وهي ضمن انواع</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 </a:t>
            </a:r>
            <a:r>
              <a:rPr kumimoji="0" lang="ar-SA"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1.العينات العشوائيه البسيطة:وهي ابسط طرق العينات الاحتمالية واكثرهاصدقامن حيث تمثيلها للمجتمع المسحوبه منه اذاكان المجتمع غيرمقسم الى فئات محددة ذات خصائص مشتركة في ضوءمتغيرمعينوتقوم على استخدام الاسلوب العشوائي ويتطلب هذاالاسلوب توفرقائمة باسماءعناصرالمجتمع وهناك عدة طرق لاختيارالعينه العشوائيه البسيطة من بينهاطريقة القرعه</a:t>
            </a:r>
            <a: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 </a:t>
            </a:r>
            <a:r>
              <a:rPr kumimoji="0" lang="ar-SA"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2.العينات العشوائيه المنتظمه:هواسلوب المعاينه الذي يقوم على اختيارعناصرالعينه من المجتمع وفق طريقه منتظمه كأن نأخذكل عنصررابع مثلآمن بين عناصرالمجتمع</a:t>
            </a:r>
            <a: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a:t>
            </a:r>
          </a:p>
          <a:p>
            <a:pPr marL="0" marR="0" lvl="0" indent="0" algn="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 </a:t>
            </a:r>
            <a:r>
              <a:rPr kumimoji="0" lang="ar-SA"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3.العينات العشوائيه الطبقية النسبية:هي طريقة بديله للطريقة العشوائية البسيطه عندمايكون المجتمع مقسم الى فئات (طبقات)ذات خصائص مشتركة في ضوء متغيرمعين اواكثر 4.العينات العشوائية الطبقية المحددة:هي لاتختلف عن سابقتها الطبقية النسبية الا في حجم العينة المطلوب من كل فئة اوطبقة فبينما يتناسب حجم العينة من كل طبقة مع حجم الطبقة في المجتمع في العينة العشوائيه الطبقيه النسبية فأن حجم العينة من كل طبقة هنامحدد يمكن استخدام المعادلة التالية :- حجم العينه من الطبقة=(حجم الطبقة في المجتمع|حجم الجتمع)*حجم العينة المطلوبة ثانيآ:العينات الغير الاحتمالية:وهي العينات التي لاتقوم على مبدأالاحتمالات بحيث لايكون لكل عنصر في المجتمع نفس فرصة الاختباروبشكل مستقل عن بقية العناصروهي على ثلاث انواع</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1"/>
          <p:cNvSpPr>
            <a:spLocks noChangeArrowheads="1"/>
          </p:cNvSpPr>
          <p:nvPr/>
        </p:nvSpPr>
        <p:spPr bwMode="auto">
          <a:xfrm>
            <a:off x="0" y="1214422"/>
            <a:ext cx="9144000" cy="283154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ar-SA"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.العينه العرضية اوالمتيسرة :وهي اكثراساليب العينات غيرالاحتمالية شيوعآوخاصة في البحوث التربوية وتقوم على اعتبارالافرادالمتوفرين اوالعناصرالمتوفرة هم عناصر العينه ومن امثلة هذاالنوع هي عينة المتطوعين</a:t>
            </a:r>
            <a: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 </a:t>
            </a:r>
            <a:r>
              <a:rPr kumimoji="0" lang="ar-SA"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2.العينه القصدية الهادفه:هي التي تقوم على اساس اختيارافرادمعينين يحققون اهداف الدراسه ويعتقد بأنهم يمثلون المجتمع الذي سحبت منه العينة 3.عينة الحصص:تستخدم في الدراسات المسحية التي تقوم على استخدام اسلوب المقابلة وبخاصة عندمالايتوفرلدى الباحث قائمة بأسماء جميع عناصرالمجتمع الخطأالمعياري:هوخطأعشوائي ناتج عن فروق عشوائية تعودللصدفة بين خصائص العينة وخصائص المجتمع الذي سحبت منه,اذأنه كلمابلغت دقة الباحث في اختياراسلوب المعاينه المناسب لايمكنه التنوصل الى عينة ممثلة تمامآلخصائص المجتمع من جميع الجوانب التحييزالعييني:هوتحيزمنظم خاضع لسيطرة الباحث نفسه كأن يختارالباحث افرادالعينة من الذكورويستثني الاناث مثلآ,وهذايعني انه لايكفي ان تكون العينة ذات حجم كبيرلضمان تمثيلها للمجتمع حجم العينة:لعل السؤال الاكثرالحاحآعلى الباحثين وبخاصة المبتدئين منهم هو:ماهوالحجم المناسب للعينة ؟؟؟والاجابة هي كبيرة الى حدكاف وبشكل عام ان الدراسات التي تقوم على عينات صغيرة جدآلاتفضي الى نتائج يمكن تعميم نتائجها خارج اطارتلك العينات مهما كان اسلوب المعاينة فلو تكون المجتمع</a:t>
            </a:r>
            <a: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 </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1"/>
          <p:cNvSpPr>
            <a:spLocks noChangeArrowheads="1"/>
          </p:cNvSpPr>
          <p:nvPr/>
        </p:nvSpPr>
        <p:spPr bwMode="auto">
          <a:xfrm>
            <a:off x="0" y="1281798"/>
            <a:ext cx="9144000" cy="403187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ar-SA" sz="1600" b="0" i="0" u="sng"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اداوات جمع البيانا</a:t>
            </a:r>
            <a:r>
              <a:rPr kumimoji="0" lang="ar-IQ" sz="1600" b="0" i="0" u="sng"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ت</a:t>
            </a:r>
            <a:endParaRPr kumimoji="0" lang="en-US" sz="1600" b="0" i="0" u="sng"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
            </a:r>
            <a:b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br>
            <a:r>
              <a:rPr kumimoji="0" lang="ar-SA"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ولاً: الاستبانة</a:t>
            </a:r>
            <a:r>
              <a:rPr kumimoji="0" lang="en-US" sz="11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 </a:t>
            </a:r>
            <a:r>
              <a:rPr kumimoji="0" lang="ar-SA" sz="1600" b="0" i="0" u="none" strike="noStrike" cap="none" normalizeH="0" baseline="0" dirty="0" smtClean="0">
                <a:ln>
                  <a:noFill/>
                </a:ln>
                <a:solidFill>
                  <a:srgbClr val="000000"/>
                </a:solidFill>
                <a:effectLst/>
                <a:latin typeface="Calibri" pitchFamily="34" charset="0"/>
                <a:ea typeface="Calibri" pitchFamily="34" charset="0"/>
                <a:cs typeface="Arial" pitchFamily="34" charset="0"/>
              </a:rPr>
              <a:t>ا</a:t>
            </a:r>
            <a: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
            </a:r>
            <a:b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br>
            <a:r>
              <a:rPr kumimoji="0" lang="ar-SA"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تعد الاستبانة من أكثر أدوات البحث التربوي شيوعاً مقارنة بالأدوات الأخرى؛ وذلك بسبب اعتقاد كثير من الباحثين أن الاستبانة لا تتطلب منهم إلا جهداً يسيراً في تصميمها وتحكميها وتوزيعها وجمعها</a:t>
            </a:r>
            <a: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
            </a:r>
            <a:b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br>
            <a:r>
              <a:rPr kumimoji="0" lang="ar-SA"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ويتطلب توصيف الاستبانة التطرق إلى تعريف الاستبانة، وتصميمها، وصدق الاستجابات، وأنواع الاستبانة، وأساليب تطبيقها، وعيوبها على النحو التالي</a:t>
            </a:r>
            <a:r>
              <a:rPr kumimoji="0" lang="en-US" sz="11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 </a:t>
            </a:r>
            <a: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
            </a:r>
            <a:b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br>
            <a: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 </a:t>
            </a:r>
            <a:r>
              <a:rPr kumimoji="0" lang="ar-SA"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1_ تعريف الاستبانة</a:t>
            </a:r>
            <a: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
            </a:r>
            <a:b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br>
            <a:r>
              <a:rPr kumimoji="0" lang="ar-SA"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يقصد بالاستبانة "تلك الوسيلة التي تستعمل لجمع بيانات أولية وميدانية حول مشكلة أو ظاهرة البحث العلمي" ، كما تعني "مجموعة من الأسئلة المكتوبة يقوم المجيب بالإجابة عنها، وهي أداة أكثر استخداماً في الحصول على البيانات من المبحوثين مباشرة ومعرفة آرائهم واتجاهاتهم</a:t>
            </a:r>
            <a: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 </a:t>
            </a:r>
            <a:b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br>
            <a:r>
              <a:rPr kumimoji="0" lang="ar-SA"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وتعني الاستبانة أيضاً، استمارة يصممها الباحث على ضوء الكتابات ذات الصلة بالمشكلة التي يراد بحثها، أو يحصل عليها جاهزة، ويعدلها على ضوء أسس علمية، تتضمن بيانات أولية عن المبحوثين وفقرات عن أهداف البحث، تم إعدادها بصيغة مغلقة أو مفتوحة أو الاثنين معاً أو بالصور، بحيث تصل إليهم بواسطة وسيلة معينة، مثل البريد، أو المناولة، أو نحوها، وتعود للباحث بالوسيلة ذاتها بعد الفراغ من الإجابة عنها</a:t>
            </a:r>
            <a: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
            </a:r>
            <a:b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br>
            <a: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 </a:t>
            </a:r>
            <a:r>
              <a:rPr kumimoji="0" lang="ar-SA"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2_تصميم الاستبانة</a:t>
            </a:r>
            <a:r>
              <a:rPr kumimoji="0" lang="en-US" sz="11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 </a:t>
            </a:r>
            <a: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
            </a:r>
            <a:b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br>
            <a:r>
              <a:rPr kumimoji="0" lang="ar-SA"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يقصد بتصميم الاستبانة، أي إعداد الشكل الأولي أو المظهري للاستبانة. إذ تتألف الاستبانة في صورتها الأولية من صفحات، من مثل: غلاف الاستبانة، والخطاب الذي يوجه للمبحوث، والبيانات الأولية، وفقرات أو أسئلة الاستبانة، والتي تدور حول أهداف البحث. ويتطلب تصميم</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928926" y="2357430"/>
            <a:ext cx="3500462" cy="646331"/>
          </a:xfrm>
          <a:prstGeom prst="rect">
            <a:avLst/>
          </a:prstGeom>
          <a:noFill/>
        </p:spPr>
        <p:txBody>
          <a:bodyPr wrap="square" rtlCol="0">
            <a:spAutoFit/>
          </a:bodyPr>
          <a:lstStyle/>
          <a:p>
            <a:r>
              <a:rPr lang="ar-IQ" sz="3600" dirty="0" smtClean="0"/>
              <a:t>المحاضرة السابعة</a:t>
            </a:r>
            <a:endParaRPr lang="en-US" sz="3600"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85720" y="474345"/>
            <a:ext cx="8643998" cy="3416320"/>
          </a:xfrm>
          <a:prstGeom prst="rect">
            <a:avLst/>
          </a:prstGeom>
        </p:spPr>
        <p:txBody>
          <a:bodyPr wrap="square">
            <a:spAutoFit/>
          </a:bodyPr>
          <a:lstStyle/>
          <a:p>
            <a:pPr algn="r"/>
            <a:r>
              <a:rPr lang="ar-SA" dirty="0" smtClean="0">
                <a:solidFill>
                  <a:srgbClr val="000000"/>
                </a:solidFill>
                <a:latin typeface="Simplified Arabic" pitchFamily="18" charset="-78"/>
                <a:ea typeface="Calibri" pitchFamily="34" charset="0"/>
                <a:cs typeface="Simplified Arabic" pitchFamily="18" charset="-78"/>
              </a:rPr>
              <a:t>الاستبانة، مراعاة القواعد التالية، وهي</a:t>
            </a:r>
            <a:r>
              <a:rPr lang="en-US" dirty="0" smtClean="0">
                <a:solidFill>
                  <a:srgbClr val="000000"/>
                </a:solidFill>
                <a:latin typeface="Simplified Arabic" pitchFamily="18" charset="-78"/>
                <a:ea typeface="Calibri" pitchFamily="34" charset="0"/>
                <a:cs typeface="Simplified Arabic" pitchFamily="18" charset="-78"/>
              </a:rPr>
              <a:t/>
            </a:r>
            <a:br>
              <a:rPr lang="en-US" dirty="0" smtClean="0">
                <a:solidFill>
                  <a:srgbClr val="000000"/>
                </a:solidFill>
                <a:latin typeface="Simplified Arabic" pitchFamily="18" charset="-78"/>
                <a:ea typeface="Calibri" pitchFamily="34" charset="0"/>
                <a:cs typeface="Simplified Arabic" pitchFamily="18" charset="-78"/>
              </a:rPr>
            </a:br>
            <a:r>
              <a:rPr lang="ar-SA" dirty="0" smtClean="0">
                <a:solidFill>
                  <a:srgbClr val="000000"/>
                </a:solidFill>
                <a:latin typeface="Simplified Arabic" pitchFamily="18" charset="-78"/>
                <a:ea typeface="Calibri" pitchFamily="34" charset="0"/>
                <a:cs typeface="Simplified Arabic" pitchFamily="18" charset="-78"/>
              </a:rPr>
              <a:t>أ ـ تحديد الهدف من استخدام الاستبانة. وهو في العادة يدور حول أهداف البحث أو أسئلة البحث</a:t>
            </a:r>
            <a:r>
              <a:rPr lang="en-US" dirty="0" smtClean="0">
                <a:solidFill>
                  <a:srgbClr val="000000"/>
                </a:solidFill>
                <a:latin typeface="Simplified Arabic" pitchFamily="18" charset="-78"/>
                <a:ea typeface="Calibri" pitchFamily="34" charset="0"/>
                <a:cs typeface="Simplified Arabic" pitchFamily="18" charset="-78"/>
              </a:rPr>
              <a:t/>
            </a:r>
            <a:br>
              <a:rPr lang="en-US" dirty="0" smtClean="0">
                <a:solidFill>
                  <a:srgbClr val="000000"/>
                </a:solidFill>
                <a:latin typeface="Simplified Arabic" pitchFamily="18" charset="-78"/>
                <a:ea typeface="Calibri" pitchFamily="34" charset="0"/>
                <a:cs typeface="Simplified Arabic" pitchFamily="18" charset="-78"/>
              </a:rPr>
            </a:br>
            <a:r>
              <a:rPr lang="ar-SA" dirty="0" smtClean="0">
                <a:solidFill>
                  <a:srgbClr val="000000"/>
                </a:solidFill>
                <a:latin typeface="Simplified Arabic" pitchFamily="18" charset="-78"/>
                <a:ea typeface="Calibri" pitchFamily="34" charset="0"/>
                <a:cs typeface="Simplified Arabic" pitchFamily="18" charset="-78"/>
              </a:rPr>
              <a:t>ب ـ اشتقاق فقرات أو أسئلة فرعية ذات صلة بأهداف أو أسئلة البحث، وذلك بعد مراجعة شاملة للكتابات ذات العلاقة بمشكلة البحث</a:t>
            </a:r>
            <a:r>
              <a:rPr lang="en-US" dirty="0" smtClean="0">
                <a:solidFill>
                  <a:srgbClr val="000000"/>
                </a:solidFill>
                <a:latin typeface="Simplified Arabic" pitchFamily="18" charset="-78"/>
                <a:ea typeface="Calibri" pitchFamily="34" charset="0"/>
                <a:cs typeface="Simplified Arabic" pitchFamily="18" charset="-78"/>
              </a:rPr>
              <a:t>.</a:t>
            </a:r>
            <a:br>
              <a:rPr lang="en-US" dirty="0" smtClean="0">
                <a:solidFill>
                  <a:srgbClr val="000000"/>
                </a:solidFill>
                <a:latin typeface="Simplified Arabic" pitchFamily="18" charset="-78"/>
                <a:ea typeface="Calibri" pitchFamily="34" charset="0"/>
                <a:cs typeface="Simplified Arabic" pitchFamily="18" charset="-78"/>
              </a:rPr>
            </a:br>
            <a:r>
              <a:rPr lang="ar-SA" dirty="0" smtClean="0">
                <a:solidFill>
                  <a:srgbClr val="000000"/>
                </a:solidFill>
                <a:latin typeface="Simplified Arabic" pitchFamily="18" charset="-78"/>
                <a:ea typeface="Calibri" pitchFamily="34" charset="0"/>
                <a:cs typeface="Simplified Arabic" pitchFamily="18" charset="-78"/>
              </a:rPr>
              <a:t>جـ ــ مراعاة الإرشادات اللازمة عند صياغة فقرات أو أسئلة الاستبانة، مثل: سهولة الفقرات أو الأسئلة بحيث لا تحتمل أكثر من معنى, ويمكن فهمها بوضوح، والبدء بالفقرات أو الأسئلة السهلة ثم الصعبة،وتجنب الأسئلة التي توحي بالإجابة، وتجنب الأسئلة المحرجة أو المستفزة، والتحديد الواعي لفقرات أو أسئلة الاستبانة؛ لئلا يشعر المجيب بالضجر منها</a:t>
            </a:r>
            <a:r>
              <a:rPr lang="en-US" dirty="0" smtClean="0">
                <a:solidFill>
                  <a:srgbClr val="000000"/>
                </a:solidFill>
                <a:latin typeface="Simplified Arabic" pitchFamily="18" charset="-78"/>
                <a:ea typeface="Calibri" pitchFamily="34" charset="0"/>
                <a:cs typeface="Simplified Arabic" pitchFamily="18" charset="-78"/>
              </a:rPr>
              <a:t/>
            </a:r>
            <a:br>
              <a:rPr lang="en-US" dirty="0" smtClean="0">
                <a:solidFill>
                  <a:srgbClr val="000000"/>
                </a:solidFill>
                <a:latin typeface="Simplified Arabic" pitchFamily="18" charset="-78"/>
                <a:ea typeface="Calibri" pitchFamily="34" charset="0"/>
                <a:cs typeface="Simplified Arabic" pitchFamily="18" charset="-78"/>
              </a:rPr>
            </a:br>
            <a:r>
              <a:rPr lang="ar-SA" dirty="0" smtClean="0">
                <a:solidFill>
                  <a:srgbClr val="000000"/>
                </a:solidFill>
                <a:latin typeface="Simplified Arabic" pitchFamily="18" charset="-78"/>
                <a:ea typeface="Calibri" pitchFamily="34" charset="0"/>
                <a:cs typeface="Simplified Arabic" pitchFamily="18" charset="-78"/>
              </a:rPr>
              <a:t>د ــ تجريب الاستبانة في صورتها الأولية، وذلك بعرضها على مجموعتين، الأولى، وتكون من أفراد المجتمع الأصلي للدراسة؛ للتأكد من وضوح فقراتها أو أسئلتها وكفايتها، والثانية، وتكون من المتخصصين في مجال المشكلة سواء من الأكاديميين أو الممارسين، وبالتالي عمل التعديلات اللازمة على ضوء ملحوظاتهم التي يقترحها أفراد المجموعتين</a:t>
            </a:r>
            <a:r>
              <a:rPr lang="en-US" dirty="0" smtClean="0">
                <a:solidFill>
                  <a:srgbClr val="000000"/>
                </a:solidFill>
                <a:latin typeface="Simplified Arabic" pitchFamily="18" charset="-78"/>
                <a:ea typeface="Calibri" pitchFamily="34" charset="0"/>
                <a:cs typeface="Simplified Arabic" pitchFamily="18" charset="-78"/>
              </a:rPr>
              <a:t> </a:t>
            </a:r>
            <a:br>
              <a:rPr lang="en-US" dirty="0" smtClean="0">
                <a:solidFill>
                  <a:srgbClr val="000000"/>
                </a:solidFill>
                <a:latin typeface="Simplified Arabic" pitchFamily="18" charset="-78"/>
                <a:ea typeface="Calibri" pitchFamily="34" charset="0"/>
                <a:cs typeface="Simplified Arabic" pitchFamily="18" charset="-78"/>
              </a:rPr>
            </a:br>
            <a:r>
              <a:rPr lang="ar-SA" dirty="0" smtClean="0">
                <a:solidFill>
                  <a:srgbClr val="000000"/>
                </a:solidFill>
                <a:latin typeface="Simplified Arabic" pitchFamily="18" charset="-78"/>
                <a:ea typeface="Calibri" pitchFamily="34" charset="0"/>
                <a:cs typeface="Simplified Arabic" pitchFamily="18" charset="-78"/>
              </a:rPr>
              <a:t>هـ ــ التأكد من صدق الاستبانة وثباتها، وذلك باستخدام الأساليب الإحصائية المعروفة في هذا الشأن</a:t>
            </a:r>
            <a:r>
              <a:rPr lang="en-US" sz="900" dirty="0" smtClean="0">
                <a:latin typeface="Arial" pitchFamily="34" charset="0"/>
                <a:cs typeface="Arial" pitchFamily="34" charset="0"/>
              </a:rPr>
              <a:t> </a:t>
            </a:r>
            <a:endParaRPr lang="en-US"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1"/>
          <p:cNvSpPr>
            <a:spLocks noChangeArrowheads="1"/>
          </p:cNvSpPr>
          <p:nvPr/>
        </p:nvSpPr>
        <p:spPr bwMode="auto">
          <a:xfrm>
            <a:off x="0" y="214290"/>
            <a:ext cx="9144000" cy="701730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ar-SA"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صدق الاستجابات</a:t>
            </a:r>
            <a:r>
              <a:rPr kumimoji="0" lang="en-US" sz="1100" b="0" i="0" u="none" strike="noStrike" cap="none" normalizeH="0" baseline="0" dirty="0" smtClean="0">
                <a:ln>
                  <a:noFill/>
                </a:ln>
                <a:solidFill>
                  <a:srgbClr val="000000"/>
                </a:solidFill>
                <a:effectLst/>
                <a:latin typeface="Calibri" pitchFamily="34" charset="0"/>
                <a:ea typeface="Calibri" pitchFamily="34" charset="0"/>
                <a:cs typeface="Arial" pitchFamily="34" charset="0"/>
              </a:rPr>
              <a:t> </a:t>
            </a:r>
            <a:r>
              <a:rPr kumimoji="0" lang="ar-IQ" sz="1600" b="0" i="0" u="none" strike="noStrike" cap="none" normalizeH="0" baseline="0" dirty="0" smtClean="0">
                <a:ln>
                  <a:noFill/>
                </a:ln>
                <a:solidFill>
                  <a:srgbClr val="000000"/>
                </a:solidFill>
                <a:effectLst/>
                <a:latin typeface="Calibri" pitchFamily="34" charset="0"/>
                <a:ea typeface="Calibri" pitchFamily="34" charset="0"/>
                <a:cs typeface="Arial" pitchFamily="34" charset="0"/>
              </a:rPr>
              <a:t>3-</a:t>
            </a:r>
            <a: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
            </a:r>
            <a:b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br>
            <a:r>
              <a:rPr kumimoji="0" lang="ar-SA"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إن علاقة الباحث باستبانة بحثه مستمرة، فهي لا تنتهي بمجرد إجرائه لملحوظات المعنيين، بل تستمر حتى بعد تطبيقه وجمعه لنسخ هذه الأداة. إذ عليه واجب في غاية الأهمية، وهو التأكد من صدق المبحوثين في أثناء إجاباتهم عن فقرات أو أسئلة الاستبانة، وذلك بوضع أسئلة خاصة. فمثلاً يمكن للباحث أن يتأكد من زيف إجابات أحد المبحوثين عن فقرات أو أسئلة جانب من جوانب المشكلة، وذلك إذا قارن إجاباته عن هذه الفقرات أو الأسئلة بإجابته عن متغير من متغيرات البحث كمتغير الخبرة بأنها حديثة أو قليلة</a:t>
            </a:r>
            <a: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a:t>
            </a:r>
            <a:endParaRPr kumimoji="0" lang="en-US" sz="1600" b="0" i="0" u="none" strike="noStrike" cap="none" normalizeH="0" baseline="0" dirty="0" smtClean="0">
              <a:ln>
                <a:noFill/>
              </a:ln>
              <a:solidFill>
                <a:srgbClr val="000000"/>
              </a:solidFill>
              <a:effectLst/>
              <a:latin typeface="Arial" pitchFamily="34" charset="0"/>
              <a:ea typeface="Calibri" pitchFamily="34" charset="0"/>
              <a:cs typeface="Arial" pitchFamily="34" charset="0"/>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 </a:t>
            </a:r>
            <a: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
            </a:r>
            <a:b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br>
            <a: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 </a:t>
            </a:r>
            <a:r>
              <a:rPr kumimoji="0" lang="ar-SA"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4_ انواع الاستبانة</a:t>
            </a:r>
            <a: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
            </a:r>
            <a:b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br>
            <a:r>
              <a:rPr kumimoji="0" lang="ar-SA"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للاستبانة أربعة أنواع، هي: الاستبانة المغلقة، والاستبانة المفتوحة، والاستبانة المغلقة والمفتوحة، والاستبانة المصورة. وبمقدور الباحث أن يكتفي بنوع واحد، أو يجتمع في الاستبانة أكثر من نوع. ويتوقف تحديد نوع الاستبانة على طبيعة المبحوثين. وفيما يلي عرض لهذه الأنواع</a:t>
            </a:r>
            <a: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a:t>
            </a:r>
            <a:b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br>
            <a:r>
              <a:rPr kumimoji="0" lang="ar-SA"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أ ـ الاستبانة المغلقة أو المقيدة</a:t>
            </a:r>
            <a:r>
              <a:rPr kumimoji="0" lang="en-US" sz="16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 </a:t>
            </a:r>
            <a: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
            </a:r>
            <a:b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br>
            <a:r>
              <a:rPr kumimoji="0" lang="ar-SA"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وهذا النوع من الاستبانات يطلب من المبحوث اختيار الإجابة المناسبة من بين الإجابات المعطاة. ويتسم الاستبيان المغلق بسهولة الإجابة عن فقراته، ويساعد على الاحتفاظ بذهن المبحوث مرتبطاً بالموضوع، وسهولة تبويب الإجابات وتحليلها. ويعاب عليه، أنه لا يعط معلومات كافية، وغموض موقف المبحوث، إذ لا يجد الباحث من بين الإجابات ما يعبر عن تردد المبحوث أو وضوح اتجاهاته</a:t>
            </a:r>
            <a: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a:t>
            </a:r>
            <a:b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br>
            <a:r>
              <a:rPr kumimoji="0" lang="ar-SA"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ب ـ الاستبانة المفتوحة أو الحرة</a:t>
            </a:r>
            <a:endParaRPr kumimoji="0" lang="ar-IQ"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ar-SA"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وهذا النوع من الاستبانات يترك للمبحوث فرصة التعبير بحرية تامة عن دوافعه واتجاهاته. ويتسم الاستبيان المفتوح بأنه يتيح للمبحوث حرية التعبير دون قيد. ويعاب عليه أن بعض المبحوثين قد يحذفون عن غير قصد معلومات هامة. وأنه لا يصلح إلا لذوي التأهيل العلمي، وأنه يتطلب وقتاً للإجابة عن فقرات أو أسئلة الاستبيان، وصعوبة تحليل إجابات المبحوثين</a:t>
            </a:r>
            <a: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a:t>
            </a:r>
            <a:r>
              <a:rPr kumimoji="0" lang="en-US" sz="16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 </a:t>
            </a:r>
            <a: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
            </a:r>
            <a:b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br>
            <a:r>
              <a:rPr kumimoji="0" lang="ar-SA"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جـ ـ الاستبانة المصورة</a:t>
            </a:r>
            <a: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
            </a:r>
            <a:b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br>
            <a:r>
              <a:rPr kumimoji="0" lang="ar-SA"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وهذا النوع يقدم رسوماً أو صوراً بدلاً من الفقرات أو الأسئلة المكتوبة؛ ليختار المبحثون من بينها الإجابات المناسبة. ويتسم الاستبيان المصور بمناسبته لبعض المبحوثين، من مثل: الأطفال، أو الراشدين محدودي القدرة على القراءة والكتابة، ومقدرة الرسوم أو الصور في جذب انتباه وإثارة اهتمام المبحوثين أكثر من الكلمات المكتوبة، وجمع بيانات أو الكشف عن اتجاهات لا يمكن الحصول عليها إلا بهذه الطريقة</a:t>
            </a:r>
            <a: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a:t>
            </a:r>
            <a:r>
              <a:rPr kumimoji="0" lang="en-US" sz="16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 </a:t>
            </a:r>
            <a: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
            </a:r>
            <a:b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br>
            <a:r>
              <a:rPr kumimoji="0" lang="ar-SA"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ويعاب على الاستبيان المصور، بأنه يقتصر استخدامه على المواقف التي تتضمن خصائص بصرية يمكن تمييزها وفهمها، ويحتاج إلى تقنين أكثر من أي نوع آخر، وخاصة إذا كانت الرسوم أو الصور لكائنات بشرية</a:t>
            </a:r>
            <a: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a:t>
            </a:r>
            <a:r>
              <a:rPr kumimoji="0" lang="en-US" sz="16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 </a:t>
            </a:r>
            <a: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
            </a:r>
            <a:b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br>
            <a:r>
              <a:rPr kumimoji="0" lang="ar-SA"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د ـ الاستبانة المغلقة المفتوحة</a:t>
            </a:r>
            <a: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a:t>
            </a:r>
            <a:r>
              <a:rPr kumimoji="0" lang="en-US" sz="16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 </a:t>
            </a:r>
            <a: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
            </a:r>
            <a:b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br>
            <a:r>
              <a:rPr kumimoji="0" lang="ar-SA"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وهذا النوع من الاستبانات مرة لا يترك للمبحوث فرصة التعبير في إجاباته، بل عليه اختيار الإجابة المناسبة من بين الإجابات المعطاة. ومرة يتيح له هذه الفرصة. ويتسم هذا النوع بتوافر مزايا الاستبيان المغلق والاستبيان المفتوح، ولهذا يعد هذا النوع من أفضل أنواع الاستبانة</a:t>
            </a:r>
            <a: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a:t>
            </a:r>
            <a:b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br>
            <a: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
            </a:r>
            <a:b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b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285728"/>
            <a:ext cx="9144000" cy="5078313"/>
          </a:xfrm>
          <a:prstGeom prst="rect">
            <a:avLst/>
          </a:prstGeom>
        </p:spPr>
        <p:txBody>
          <a:bodyPr wrap="square">
            <a:spAutoFit/>
          </a:bodyPr>
          <a:lstStyle/>
          <a:p>
            <a:pPr algn="r"/>
            <a:r>
              <a:rPr lang="en-US" dirty="0" smtClean="0"/>
              <a:t/>
            </a:r>
            <a:br>
              <a:rPr lang="en-US" dirty="0" smtClean="0"/>
            </a:br>
            <a:r>
              <a:rPr lang="en-US" dirty="0" smtClean="0"/>
              <a:t> </a:t>
            </a:r>
            <a:r>
              <a:rPr lang="ar-SA" dirty="0" smtClean="0"/>
              <a:t>ـ تطبيق الاستبانة</a:t>
            </a:r>
            <a:r>
              <a:rPr lang="en-US" dirty="0" smtClean="0"/>
              <a:t> </a:t>
            </a:r>
            <a:r>
              <a:rPr lang="ar-SA" dirty="0" smtClean="0"/>
              <a:t>5</a:t>
            </a:r>
            <a:r>
              <a:rPr lang="en-US" dirty="0" smtClean="0"/>
              <a:t/>
            </a:r>
            <a:br>
              <a:rPr lang="en-US" dirty="0" smtClean="0"/>
            </a:br>
            <a:r>
              <a:rPr lang="ar-SA" dirty="0" smtClean="0"/>
              <a:t>يستخدم الباحث أسلوباً أو أكثر في توزيع نسخ من استبانة دراسته. فقد يستخدم الاتصال المباشر، أو البريد، أو يجمع بين الأسلوبين معاً. ويؤثر في عملية اختيار أسلوب التوزيع حرص الباحث وجديته، والمواقع الجغرافية لتواجد أفراد العينة، والمدة الزمنية المقررة لجمع البيانات الميدانية. وفيما يلي عرض لأساليب توزيع أو تطبيق الاستبانة</a:t>
            </a:r>
            <a:r>
              <a:rPr lang="en-US" dirty="0" smtClean="0"/>
              <a:t>.</a:t>
            </a:r>
            <a:br>
              <a:rPr lang="en-US" dirty="0" smtClean="0"/>
            </a:br>
            <a:r>
              <a:rPr lang="ar-SA" dirty="0" smtClean="0"/>
              <a:t>أ ـ أسلوب الاتصال المباشر</a:t>
            </a:r>
            <a:r>
              <a:rPr lang="en-US" dirty="0" smtClean="0"/>
              <a:t> </a:t>
            </a:r>
            <a:br>
              <a:rPr lang="en-US" dirty="0" smtClean="0"/>
            </a:br>
            <a:r>
              <a:rPr lang="ar-SA" dirty="0" smtClean="0"/>
              <a:t>وهو أن يقابل الباحث أفراد العينة فرداً فرداً. ويحقق هذا الأسلوب مزايا، من مثل: معرفة الباحث بانفعالات المبحوثين مما يساعده على فهم استجاباتهم وتحليلها، ويجيب الباحث عن بعض أسئلة المبحوثين المتعلقة بالاستبانة، ويشعر المبحوثون بجدية الباحث وحرصه على إجابات دقيقة وصادقة.</a:t>
            </a:r>
            <a:r>
              <a:rPr lang="en-US" dirty="0" smtClean="0"/>
              <a:t/>
            </a:r>
            <a:br>
              <a:rPr lang="en-US" dirty="0" smtClean="0"/>
            </a:br>
            <a:r>
              <a:rPr lang="ar-SA" dirty="0" smtClean="0"/>
              <a:t>ب ـ أسلوب الاتصال بالبريد.</a:t>
            </a:r>
            <a:r>
              <a:rPr lang="en-US" dirty="0" smtClean="0"/>
              <a:t/>
            </a:r>
            <a:br>
              <a:rPr lang="en-US" dirty="0" smtClean="0"/>
            </a:br>
            <a:r>
              <a:rPr lang="ar-SA" dirty="0" smtClean="0"/>
              <a:t>وهو أن يستعين الباحث بالبريد لإرسال نسخ من الاستبانة للمبحوثين في مواقعهم السكنية والوظيفية. ويحقق استخدام هذا الأسلوب مزايا، من مثل: إمكانية الاتصال بإعداد كبيرة من المبحوثين الذين يعيشون في مناطق جغرافية متباعدة، وتوفير الكثير من الجهود والأوقات والنفقات على الباحث</a:t>
            </a:r>
            <a:r>
              <a:rPr lang="en-US" dirty="0" smtClean="0"/>
              <a:t/>
            </a:r>
            <a:br>
              <a:rPr lang="en-US" dirty="0" smtClean="0"/>
            </a:br>
            <a:r>
              <a:rPr lang="ar-SA" dirty="0" smtClean="0"/>
              <a:t>جـ ـ أسلوب الاتصال المباشر والاتصال بالبريد.</a:t>
            </a:r>
            <a:r>
              <a:rPr lang="en-US" dirty="0" smtClean="0"/>
              <a:t> </a:t>
            </a:r>
            <a:br>
              <a:rPr lang="en-US" dirty="0" smtClean="0"/>
            </a:br>
            <a:r>
              <a:rPr lang="ar-SA" dirty="0" smtClean="0"/>
              <a:t>وهو أن يقابل الباحث المبحوثين، ويوضح لهم الهدف من الاستبانة، ثم يسلمه لهم، وبعد الفراغ من الإجابة عنه، يضعه المبحوثون في صندوق يحمله الباحث دون أي علامة تميزهم وتدل على شخصياتهم، ثم يكرر عرض الاستفتاء مرة أخرى على المجموعة ذاتها باستخدام, المقابلة أو البريد. ويتسم هذا الأسلوب بتحقيقه درجة من طمأنينة المبحوث على سرية الإجابة وثقته بأنها لن تعرضه لضرر أو نقد، كما أنه يشعر المبحوث بأهمية الاستبانة، وأهمية التعبير عن رأيه</a:t>
            </a:r>
            <a:endParaRPr lang="en-US"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57620" y="1928802"/>
            <a:ext cx="3000396" cy="523220"/>
          </a:xfrm>
          <a:prstGeom prst="rect">
            <a:avLst/>
          </a:prstGeom>
          <a:noFill/>
        </p:spPr>
        <p:txBody>
          <a:bodyPr wrap="square" rtlCol="0">
            <a:spAutoFit/>
          </a:bodyPr>
          <a:lstStyle/>
          <a:p>
            <a:r>
              <a:rPr lang="ar-IQ" sz="2800" dirty="0" smtClean="0"/>
              <a:t>المحاضرة الثامنة</a:t>
            </a:r>
            <a:endParaRPr lang="en-US" sz="2800"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4754" name="Picture 2" descr="Image result for â«ØµÙØ± ÙÙÙØ§ÙØ¬ Ø§ÙØ¨Ø­Ø« Ø§ÙØ¹ÙÙÙâ¬â"/>
          <p:cNvPicPr>
            <a:picLocks noChangeAspect="1" noChangeArrowheads="1"/>
          </p:cNvPicPr>
          <p:nvPr/>
        </p:nvPicPr>
        <p:blipFill>
          <a:blip r:embed="rId2" cstate="print"/>
          <a:srcRect/>
          <a:stretch>
            <a:fillRect/>
          </a:stretch>
        </p:blipFill>
        <p:spPr bwMode="auto">
          <a:xfrm>
            <a:off x="1785918" y="357166"/>
            <a:ext cx="6076950" cy="4562476"/>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8596" y="785794"/>
            <a:ext cx="8229600" cy="4983179"/>
          </a:xfrm>
        </p:spPr>
        <p:txBody>
          <a:bodyPr>
            <a:noAutofit/>
          </a:bodyPr>
          <a:lstStyle/>
          <a:p>
            <a:pPr algn="r">
              <a:buNone/>
            </a:pPr>
            <a:r>
              <a:rPr lang="ar-IQ" sz="2400" u="sng" dirty="0" smtClean="0"/>
              <a:t>مناهج البحث العلمي</a:t>
            </a:r>
          </a:p>
          <a:p>
            <a:pPr algn="just">
              <a:buNone/>
            </a:pPr>
            <a:r>
              <a:rPr lang="ar-SA" sz="2400" dirty="0" smtClean="0"/>
              <a:t>إن البحث العلمي أصبح سمة واضحة للتقدم و التطور و الازدهار على مستوى أى مؤسسة أو دولة من دول العالم المختلفة و هذه حقيقة أصبحت ملموسة فبقدر ما يزداد عدد الباحثين المؤهلين و الناجحين و بقدر ما يعنى بمراكز البحوث ويقدم لها من إسناد مادى و معنوى بقدر ما ينعكس ذلك على تقدم و تطور المجتمع و الدولة و نمو إمكاناتهم فى جميع المجالات التى يشملها البحث و التطوير من اجل تطوير موسسات الدولة كافة والوصول الى اعلى المستويات من التطور العلمي الذي تتمتع به الدول المتقدمة في هذا العصر ومن هنا لابد من الوقوف والتعرف على مناهج البحث لكي نستطيع تطوير بحوثنا نحو خدمة المجتمع وايجاد افضل الحلول للمشكلات التي من </a:t>
            </a:r>
            <a:r>
              <a:rPr lang="ar-IQ" sz="2400" dirty="0" smtClean="0"/>
              <a:t> </a:t>
            </a:r>
            <a:r>
              <a:rPr lang="ar-SA" sz="2400" dirty="0" smtClean="0"/>
              <a:t>الممكن معالجتها </a:t>
            </a:r>
            <a:r>
              <a:rPr lang="ar-SA" sz="2800" dirty="0" smtClean="0"/>
              <a:t>.</a:t>
            </a:r>
            <a:r>
              <a:rPr lang="ar-IQ" sz="2800" dirty="0" smtClean="0"/>
              <a:t>                               </a:t>
            </a:r>
            <a:r>
              <a:rPr lang="en-US" sz="2800" dirty="0" smtClean="0"/>
              <a:t/>
            </a:r>
            <a:br>
              <a:rPr lang="en-US" sz="2800" dirty="0" smtClean="0"/>
            </a:br>
            <a:endParaRPr lang="en-US" sz="2800"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1"/>
          <p:cNvSpPr>
            <a:spLocks noChangeArrowheads="1"/>
          </p:cNvSpPr>
          <p:nvPr/>
        </p:nvSpPr>
        <p:spPr bwMode="auto">
          <a:xfrm>
            <a:off x="0" y="208293"/>
            <a:ext cx="9144000" cy="477053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ar-SA"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ـ عيوب الاستبانة</a:t>
            </a:r>
            <a:r>
              <a:rPr kumimoji="0" lang="en-US" sz="1100" b="0" i="0" u="none" strike="noStrike" cap="none" normalizeH="0" baseline="0" dirty="0" smtClean="0">
                <a:ln>
                  <a:noFill/>
                </a:ln>
                <a:solidFill>
                  <a:srgbClr val="000000"/>
                </a:solidFill>
                <a:effectLst/>
                <a:latin typeface="Calibri" pitchFamily="34" charset="0"/>
                <a:ea typeface="Calibri" pitchFamily="34" charset="0"/>
                <a:cs typeface="Arial" pitchFamily="34" charset="0"/>
              </a:rPr>
              <a:t> </a:t>
            </a:r>
            <a:r>
              <a:rPr kumimoji="0" lang="ar-SA" sz="1600" b="0" i="0" u="none" strike="noStrike" cap="none" normalizeH="0" baseline="0" dirty="0" smtClean="0">
                <a:ln>
                  <a:noFill/>
                </a:ln>
                <a:solidFill>
                  <a:srgbClr val="000000"/>
                </a:solidFill>
                <a:effectLst/>
                <a:latin typeface="Calibri" pitchFamily="34" charset="0"/>
                <a:ea typeface="Calibri" pitchFamily="34" charset="0"/>
                <a:cs typeface="Arial" pitchFamily="34" charset="0"/>
              </a:rPr>
              <a:t>6</a:t>
            </a:r>
            <a: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
            </a:r>
            <a:b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br>
            <a:r>
              <a:rPr kumimoji="0" lang="ar-SA"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بعدما تمت معرفة مزايا أنواع الاستبيان في جزء سابق من هذا الموضوع يمكن عرض أبرز عيوب الاستبيان، وهي</a:t>
            </a:r>
            <a: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a:t>
            </a:r>
            <a:r>
              <a:rPr kumimoji="0" lang="en-US" sz="1100" b="0" i="0" u="none" strike="noStrike" cap="none" normalizeH="0" baseline="0" dirty="0" smtClean="0">
                <a:ln>
                  <a:noFill/>
                </a:ln>
                <a:solidFill>
                  <a:srgbClr val="000000"/>
                </a:solidFill>
                <a:effectLst/>
                <a:latin typeface="Calibri" pitchFamily="34" charset="0"/>
                <a:ea typeface="Calibri" pitchFamily="34" charset="0"/>
                <a:cs typeface="Arial" pitchFamily="34" charset="0"/>
              </a:rPr>
              <a:t> </a:t>
            </a:r>
            <a: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
            </a:r>
            <a:b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br>
            <a:r>
              <a:rPr kumimoji="0" lang="ar-SA"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أ ــ احتمال تأثر إجابات بعض المبحوثين بطريقة وضع الأسئلة أو الفقرات، ولاسيما إذا كانت الأسئلة أو الفقرات تعطي إيحاءاً بالإجابة</a:t>
            </a:r>
            <a: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
            </a:r>
            <a:b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br>
            <a:r>
              <a:rPr kumimoji="0" lang="ar-SA"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ب ــ اختلاف تأثر إجابات المبحوثين باختلاف مؤهلاتهم وخبراتهم واهتمامهم بمشكلة أو موضوع الاستبيان</a:t>
            </a:r>
            <a: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
            </a:r>
            <a:b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br>
            <a:r>
              <a:rPr kumimoji="0" lang="ar-SA"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جـ ــ ميل بعض المبحوثين إلى تقديم بيانات غير دقيقة أو بيانات جزئية؛ نظراً لأنه يخشى الضرر أو النقد</a:t>
            </a:r>
            <a: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
            </a:r>
            <a:b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br>
            <a:r>
              <a:rPr kumimoji="0" lang="ar-SA"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د ــ اختلاف مستوى الجدية لدى المبحوثين في أثناء الإجابة مما يدفع بعضهم إلى التسرع في الإجابة</a:t>
            </a:r>
            <a: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a:t>
            </a:r>
          </a:p>
          <a:p>
            <a:pPr marL="0" marR="0" lvl="0" indent="0" algn="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
            </a:r>
            <a:b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br>
            <a:r>
              <a:rPr kumimoji="0" lang="ar-SA"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ثانياً: المقابلة</a:t>
            </a:r>
            <a:r>
              <a:rPr kumimoji="0" lang="en-US" sz="11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 </a:t>
            </a:r>
            <a: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
            </a:r>
            <a:b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br>
            <a:r>
              <a:rPr kumimoji="0" lang="ar-SA"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تعد المقابلة أداة فعالة في حالات معينة،من مثل: أن يكون المبحوثون من الأطفال أو الكبار الأميين الذين لا يستطيعوا كتابة إجاباتهم بأنفسهم كما هو الحال في الاستبانة. بالإضافة إلى نوع مشكلة البحث التي تحتم قيام الباحث بمقابلة أفراد عينة الدراسة وطرح الأسئلة عليهم مباشرة</a:t>
            </a:r>
            <a: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
            </a:r>
            <a:b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br>
            <a:r>
              <a:rPr kumimoji="0" lang="ar-SA"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وتختلف المقابلة العلمية عن المقابلة العرضية. ويحتاج توضيح طبيعة المقابلة العلمية تناول تعريف المقابلة، وأنواعها، وإجراءات المقابلة، وعوامل نجاحها، ومزاياها وعيوبها على النحو التالي</a:t>
            </a:r>
            <a: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a:t>
            </a:r>
            <a:r>
              <a:rPr kumimoji="0" lang="en-US" sz="11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 </a:t>
            </a:r>
            <a: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
            </a:r>
            <a:b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br>
            <a: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 </a:t>
            </a:r>
            <a:r>
              <a:rPr kumimoji="0" lang="ar-SA"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1_ تعريف المقابلة</a:t>
            </a:r>
            <a:r>
              <a:rPr kumimoji="0" lang="en-US" sz="11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 </a:t>
            </a:r>
            <a: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
            </a:r>
            <a:b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br>
            <a:r>
              <a:rPr kumimoji="0" lang="ar-SA"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يقصد بالمقابلة "تفاعل لفظي يتم بين شخصين في موقف مواجهة، حيث يحاول أحدهما وهو القائم بالمقابلة أن يستثير بعض المعلومات أو التغيرات لدى المبحوث والتي تدور حول آرائه ومعتقداته</a:t>
            </a:r>
            <a: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 </a:t>
            </a:r>
            <a:b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br>
            <a:r>
              <a:rPr kumimoji="0" lang="ar-SA"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كما تعرف المقابلة، بأنها "محادثة بين شخصين، يبدأها الشخص الذي يجري المقابلة ــ الباحث لأهداف معينة ــ وتهدف إلى الحصول على معلومات وثيقة الصلة بالبحث</a:t>
            </a:r>
            <a: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a:t>
            </a:r>
            <a:b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br>
            <a:r>
              <a:rPr kumimoji="0" lang="ar-SA"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وتعرف أيضاً، بأنها عملية مقصودة، تهدف إلى إقامة حوار فعَّال بين الباحث والمبحوث أو أكثر؛ للحصول على بيانات مباشرة ذات صلة بمشكلة البحث</a:t>
            </a:r>
            <a:r>
              <a:rPr kumimoji="0" lang="en-US" sz="800" b="0" i="0" u="none" strike="noStrike" cap="none" normalizeH="0" baseline="0" dirty="0" smtClean="0">
                <a:ln>
                  <a:noFill/>
                </a:ln>
                <a:solidFill>
                  <a:schemeClr val="tx1"/>
                </a:solidFill>
                <a:effectLst/>
                <a:latin typeface="Arial" pitchFamily="34" charset="0"/>
                <a:cs typeface="Arial" pitchFamily="34" charset="0"/>
              </a:rPr>
              <a:t>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1"/>
          <p:cNvSpPr>
            <a:spLocks noChangeArrowheads="1"/>
          </p:cNvSpPr>
          <p:nvPr/>
        </p:nvSpPr>
        <p:spPr bwMode="auto">
          <a:xfrm>
            <a:off x="0" y="24892"/>
            <a:ext cx="9144000" cy="624786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ar-IQ"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a:t>
            </a:r>
            <a:r>
              <a:rPr kumimoji="0" lang="ar-SA"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أنواع المقابلة</a:t>
            </a:r>
            <a:r>
              <a:rPr kumimoji="0" lang="en-US" sz="1100" b="0" i="0" u="none" strike="noStrike" cap="none" normalizeH="0" baseline="0" dirty="0" smtClean="0">
                <a:ln>
                  <a:noFill/>
                </a:ln>
                <a:solidFill>
                  <a:srgbClr val="000000"/>
                </a:solidFill>
                <a:effectLst/>
                <a:latin typeface="Calibri" pitchFamily="34" charset="0"/>
                <a:ea typeface="Calibri" pitchFamily="34" charset="0"/>
                <a:cs typeface="Arial" pitchFamily="34" charset="0"/>
              </a:rPr>
              <a:t> </a:t>
            </a:r>
            <a:r>
              <a:rPr kumimoji="0" lang="ar-SA" sz="1600" b="0" i="0" u="none" strike="noStrike" cap="none" normalizeH="0" baseline="0" dirty="0" smtClean="0">
                <a:ln>
                  <a:noFill/>
                </a:ln>
                <a:solidFill>
                  <a:srgbClr val="000000"/>
                </a:solidFill>
                <a:effectLst/>
                <a:latin typeface="Calibri" pitchFamily="34" charset="0"/>
                <a:ea typeface="Calibri" pitchFamily="34" charset="0"/>
                <a:cs typeface="Arial" pitchFamily="34" charset="0"/>
              </a:rPr>
              <a:t>2</a:t>
            </a:r>
            <a: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
            </a:r>
            <a:b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br>
            <a:r>
              <a:rPr kumimoji="0" lang="ar-SA"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تتنوع المقابلات. كأداة للبحث التربوي، وتصنف بطرق عديدة، وهي</a:t>
            </a:r>
            <a: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a:t>
            </a:r>
            <a:r>
              <a:rPr kumimoji="0" lang="en-US" sz="1100" b="0" i="0" u="none" strike="noStrike" cap="none" normalizeH="0" baseline="0" dirty="0" smtClean="0">
                <a:ln>
                  <a:noFill/>
                </a:ln>
                <a:solidFill>
                  <a:srgbClr val="000000"/>
                </a:solidFill>
                <a:effectLst/>
                <a:latin typeface="Calibri" pitchFamily="34" charset="0"/>
                <a:ea typeface="Calibri" pitchFamily="34" charset="0"/>
                <a:cs typeface="Arial" pitchFamily="34" charset="0"/>
              </a:rPr>
              <a:t> </a:t>
            </a:r>
            <a: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
            </a:r>
            <a:b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br>
            <a:r>
              <a:rPr kumimoji="0" lang="ar-SA"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أ ـ تصنيف المقابلات وفقاً للموضوع</a:t>
            </a:r>
            <a:r>
              <a:rPr kumimoji="0" lang="en-US" sz="1100" b="0" i="0" u="none" strike="noStrike" cap="none" normalizeH="0" baseline="0" dirty="0" smtClean="0">
                <a:ln>
                  <a:noFill/>
                </a:ln>
                <a:solidFill>
                  <a:srgbClr val="000000"/>
                </a:solidFill>
                <a:effectLst/>
                <a:latin typeface="Calibri" pitchFamily="34" charset="0"/>
                <a:ea typeface="Calibri" pitchFamily="34" charset="0"/>
                <a:cs typeface="Arial" pitchFamily="34" charset="0"/>
              </a:rPr>
              <a:t> </a:t>
            </a:r>
            <a: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
            </a:r>
            <a:b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br>
            <a: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 </a:t>
            </a:r>
            <a:r>
              <a:rPr kumimoji="0" lang="ar-SA"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مقابلات بؤرية، وتركز على خبرات معينة أو مواقف محددة وتجارب مر فيها المبحوث، مثل: حدث معين أو المرور بتجربة معينة</a:t>
            </a:r>
            <a: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
            </a:r>
            <a:b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br>
            <a: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 </a:t>
            </a:r>
            <a:r>
              <a:rPr kumimoji="0" lang="ar-SA"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مقابلات إكلينيكية، وتركز على المشاعر والدوافع والحوافز المرتبطة بمشكلة معينة، من مثل: مقابلات الطبيب للمرضى</a:t>
            </a:r>
            <a: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
            </a:r>
            <a:b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br>
            <a:r>
              <a:rPr kumimoji="0" lang="ar-SA"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ب ـ تصنيف المقابلات وفقاً لعدد الأشخاص</a:t>
            </a:r>
            <a:r>
              <a:rPr kumimoji="0" lang="en-US" sz="1100" b="0" i="0" u="none" strike="noStrike" cap="none" normalizeH="0" baseline="0" dirty="0" smtClean="0">
                <a:ln>
                  <a:noFill/>
                </a:ln>
                <a:solidFill>
                  <a:srgbClr val="000000"/>
                </a:solidFill>
                <a:effectLst/>
                <a:latin typeface="Calibri" pitchFamily="34" charset="0"/>
                <a:ea typeface="Calibri" pitchFamily="34" charset="0"/>
                <a:cs typeface="Arial" pitchFamily="34" charset="0"/>
              </a:rPr>
              <a:t> </a:t>
            </a:r>
            <a: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
            </a:r>
            <a:b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br>
            <a: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 </a:t>
            </a:r>
            <a:r>
              <a:rPr kumimoji="0" lang="ar-SA"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مقابلة فردية أو ثنائية، ويلجأ الباحث لهذا النوع إذا كان موضوع المقابلة يتطلب السرية، أي عدم إحراج المبحوث أمام الآخرين</a:t>
            </a:r>
            <a: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
            </a:r>
            <a:b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br>
            <a: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 </a:t>
            </a:r>
            <a:r>
              <a:rPr kumimoji="0" lang="ar-SA"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مقابلة جماعية، وتتم في زمن واحد ومكان واحد، حيث يطرح الباحث الأسئلة وينتظر الإجابة من أحدهم، وتمثل إجابته إجابة المجموعة التي ينتهي إليها. كما أنه في بعض الأحيان يطلب من كل فرد في المجموعة الإجابة بنفسه، وبالتالي يكون رأي المجموعة عبارة عن مجموع استجابات أفرادها</a:t>
            </a:r>
            <a: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
            </a:r>
            <a:b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br>
            <a:r>
              <a:rPr kumimoji="0" lang="ar-SA"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جـ ـ تصنيف المقابلات وفقاً لعامل التنظيم</a:t>
            </a:r>
            <a: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a:t>
            </a:r>
            <a:r>
              <a:rPr kumimoji="0" lang="en-US" sz="1100" b="0" i="0" u="none" strike="noStrike" cap="none" normalizeH="0" baseline="0" dirty="0" smtClean="0">
                <a:ln>
                  <a:noFill/>
                </a:ln>
                <a:solidFill>
                  <a:srgbClr val="000000"/>
                </a:solidFill>
                <a:effectLst/>
                <a:latin typeface="Calibri" pitchFamily="34" charset="0"/>
                <a:ea typeface="Calibri" pitchFamily="34" charset="0"/>
                <a:cs typeface="Arial" pitchFamily="34" charset="0"/>
              </a:rPr>
              <a:t> </a:t>
            </a:r>
            <a: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
            </a:r>
            <a:b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br>
            <a: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 </a:t>
            </a:r>
            <a:r>
              <a:rPr kumimoji="0" lang="ar-SA"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1_مقابلة بسيطة أو غير موجهة أو غير مقننة، وتمتاز بأنها مرنة، بمقدور المبحوث التحدث في أي جزئية تتعلق بمشكلة البحث دون قيد، كما أن للباحث الحرية في تعديل أسئلته التي سبق وأن أعدها</a:t>
            </a:r>
            <a: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a:t>
            </a:r>
            <a:b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br>
            <a: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 </a:t>
            </a:r>
            <a:r>
              <a:rPr kumimoji="0" lang="ar-SA"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2_مقابلة موجهة أو مقننة من حيث الأهداف والأسئلة والأشخاص والزمن والمكان. حيث تتم في زمن واحد ومكان واحد، وتطرح الأسئلة بالترتيب وبطريقة واحدة</a:t>
            </a:r>
            <a: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
            </a:r>
            <a:b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br>
            <a:r>
              <a:rPr kumimoji="0" lang="ar-SA"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د ــ تصنيف المقابلات وفقاً لطبيعة الأسئلة</a:t>
            </a:r>
            <a: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a:t>
            </a:r>
            <a:r>
              <a:rPr kumimoji="0" lang="en-US" sz="1100" b="0" i="0" u="none" strike="noStrike" cap="none" normalizeH="0" baseline="0" dirty="0" smtClean="0">
                <a:ln>
                  <a:noFill/>
                </a:ln>
                <a:solidFill>
                  <a:srgbClr val="000000"/>
                </a:solidFill>
                <a:effectLst/>
                <a:latin typeface="Calibri" pitchFamily="34" charset="0"/>
                <a:ea typeface="Calibri" pitchFamily="34" charset="0"/>
                <a:cs typeface="Arial" pitchFamily="34" charset="0"/>
              </a:rPr>
              <a:t> </a:t>
            </a:r>
            <a: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
            </a:r>
            <a:b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br>
            <a: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 </a:t>
            </a:r>
            <a:r>
              <a:rPr kumimoji="0" lang="ar-SA"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مقابلات ذات أسئلة مقفلة وإجابات محددة،من مثل: (نعم/ لا) أو اختيار من متعدد</a:t>
            </a:r>
            <a: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
            </a:r>
            <a:b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br>
            <a: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 </a:t>
            </a:r>
            <a:r>
              <a:rPr kumimoji="0" lang="ar-SA"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مقابلات ذات أسئلة مفتوحة، تحتاج للشرح والتعبير عن الرأي دون قيود أو إجابات محددة سلفاً</a:t>
            </a:r>
            <a:r>
              <a:rPr kumimoji="0" lang="en-US" sz="1100" b="0" i="0" u="none" strike="noStrike" cap="none" normalizeH="0" baseline="0" dirty="0" smtClean="0">
                <a:ln>
                  <a:noFill/>
                </a:ln>
                <a:solidFill>
                  <a:srgbClr val="000000"/>
                </a:solidFill>
                <a:effectLst/>
                <a:latin typeface="Calibri" pitchFamily="34" charset="0"/>
                <a:ea typeface="Calibri" pitchFamily="34" charset="0"/>
                <a:cs typeface="Arial" pitchFamily="34" charset="0"/>
              </a:rPr>
              <a:t> </a:t>
            </a:r>
            <a: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
            </a:r>
            <a:b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br>
            <a:r>
              <a:rPr kumimoji="0" lang="ar-SA"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مقابلات ذات أسئلة مقفلة مفتوحة، وهي تمزج بين النوعين السابقين</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 </a:t>
            </a:r>
            <a:b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br>
            <a:r>
              <a:rPr kumimoji="0" lang="ar-SA"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هـ ـ تصنيف المقابلات وفقاً للغرض منها</a:t>
            </a:r>
            <a:r>
              <a:rPr kumimoji="0" lang="en-US" sz="1100" b="0" i="0" u="none" strike="noStrike" cap="none" normalizeH="0" baseline="0" dirty="0" smtClean="0">
                <a:ln>
                  <a:noFill/>
                </a:ln>
                <a:solidFill>
                  <a:srgbClr val="000000"/>
                </a:solidFill>
                <a:effectLst/>
                <a:latin typeface="Calibri" pitchFamily="34" charset="0"/>
                <a:ea typeface="Calibri" pitchFamily="34" charset="0"/>
                <a:cs typeface="Arial" pitchFamily="34" charset="0"/>
              </a:rPr>
              <a:t> </a:t>
            </a:r>
            <a: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
            </a:r>
            <a:b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br>
            <a: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 </a:t>
            </a:r>
            <a:r>
              <a:rPr kumimoji="0" lang="ar-SA"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مقابلة استطلاعية مسحية، بهدف جمع بيانات أولية حول المشكلة</a:t>
            </a:r>
            <a: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a:t>
            </a:r>
            <a:b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br>
            <a: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 </a:t>
            </a:r>
            <a:r>
              <a:rPr kumimoji="0" lang="ar-SA"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مقابلة تشخيصية، أي تحديد طبيعة المشكلة، والتعرف على أسبابها ورأي المبحوث حولها</a:t>
            </a:r>
            <a: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a:t>
            </a:r>
            <a:b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br>
            <a: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 </a:t>
            </a:r>
            <a:r>
              <a:rPr kumimoji="0" lang="ar-SA"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مقابلة علاجية، أي تقديم حلول لمشكلة معينة</a:t>
            </a:r>
            <a: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a:t>
            </a:r>
            <a:b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br>
            <a: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 </a:t>
            </a:r>
            <a:r>
              <a:rPr kumimoji="0" lang="ar-SA"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مقابلة استشارية، بهدف الحصول على المشورة في موضوع معين</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1"/>
          <p:cNvSpPr>
            <a:spLocks noChangeArrowheads="1"/>
          </p:cNvSpPr>
          <p:nvPr/>
        </p:nvSpPr>
        <p:spPr bwMode="auto">
          <a:xfrm>
            <a:off x="0" y="357166"/>
            <a:ext cx="9144000" cy="592469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
            </a:r>
            <a:b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br>
            <a: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  :-</a:t>
            </a:r>
            <a:r>
              <a:rPr lang="ar-IQ" sz="1600" dirty="0" smtClean="0">
                <a:solidFill>
                  <a:srgbClr val="000000"/>
                </a:solidFill>
                <a:latin typeface="Simplified Arabic" pitchFamily="18" charset="-78"/>
                <a:ea typeface="Calibri" pitchFamily="34" charset="0"/>
                <a:cs typeface="Simplified Arabic" pitchFamily="18" charset="-78"/>
              </a:rPr>
              <a:t>3-</a:t>
            </a:r>
            <a:r>
              <a:rPr kumimoji="0" lang="ar-SA"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إجراءات المقابلة</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ea typeface="Calibri" pitchFamily="34" charset="0"/>
                <a:cs typeface="Arial" pitchFamily="34" charset="0"/>
              </a:rPr>
              <a:t> </a:t>
            </a:r>
            <a: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
            </a:r>
            <a:b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br>
            <a:r>
              <a:rPr kumimoji="0" lang="ar-SA"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يتبع الباحث إجراءات معينة عند استخدامه المقابلة كأداة لجمع البيانات المطلوبة من المبحوث، وهي</a:t>
            </a:r>
            <a: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a:t>
            </a:r>
            <a:r>
              <a:rPr kumimoji="0" lang="en-US" sz="1100" b="0" i="0" u="none" strike="noStrike" cap="none" normalizeH="0" baseline="0" dirty="0" smtClean="0">
                <a:ln>
                  <a:noFill/>
                </a:ln>
                <a:solidFill>
                  <a:srgbClr val="000000"/>
                </a:solidFill>
                <a:effectLst/>
                <a:latin typeface="Calibri" pitchFamily="34" charset="0"/>
                <a:ea typeface="Calibri" pitchFamily="34" charset="0"/>
                <a:cs typeface="Arial" pitchFamily="34" charset="0"/>
              </a:rPr>
              <a:t> </a:t>
            </a:r>
            <a: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
            </a:r>
            <a:b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br>
            <a:r>
              <a:rPr kumimoji="0" lang="ar-SA"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أ ــ الإعداد السابق للمقابلة، من حيث تحديد المجالات الأساسية التي تدور حولها، وإعداد الأسئلة المناسبة، والأداة التي تستخدم في تسجيل البيانات، وتحديد مكان المقابلة وزمنها، وتحديد أفراد المقابلة</a:t>
            </a:r>
            <a: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
            </a:r>
            <a:b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br>
            <a:r>
              <a:rPr kumimoji="0" lang="ar-SA"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ب ــ تكوين علاقة مع المبحوث، وكسب ثقته، وذلك عن طريق تعريف الباحث بنفسه، وشرح هدف المقابلة، وتوضيح سبب اختيار المبحوث، وإقناع المبحوث بأن البيانات التي يدلي بها، هي لغرض البحث وتكون محل سرية الباحث، وإقناعه بأهمية مشاركته في البحث</a:t>
            </a:r>
            <a: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
            </a:r>
            <a:b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br>
            <a:r>
              <a:rPr kumimoji="0" lang="ar-SA"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جـ ـ استدعاء البيانات من المبحوث بالأساليب المناسبة وتشجيعه على الاستجابة</a:t>
            </a:r>
            <a: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
            </a:r>
            <a:b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br>
            <a:r>
              <a:rPr kumimoji="0" lang="ar-SA"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د ــ تسجيل إجابات المبحوث، وأية ملاحظات إضافية وذلك بإتباع أحد أساليب التسجيل المعروفة، من مثل: الكتابة من الذاكرة بعد الانتهاء من المقابلة،تقدير إجابات المبحوث على مقياس للتقدير سبق إعداده والتدرب على استخدامه من جانب الباحث، التسجيل الحرفي لكل ما يقوله المبحوث، أو لكل ما يمكن أن يسجل من أقوال، استخدام أجهزة التسجيل الصوتي، وذلك بعد موافقة المبحوث</a:t>
            </a:r>
            <a: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a:t>
            </a:r>
          </a:p>
          <a:p>
            <a:pPr marL="0" marR="0" lvl="0" indent="0" algn="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
            </a:r>
            <a:b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br>
            <a: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 </a:t>
            </a:r>
            <a:r>
              <a:rPr kumimoji="0" lang="ar-SA"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4_عوامل نجاح المقابلة</a:t>
            </a:r>
            <a: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
            </a:r>
            <a:b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br>
            <a:r>
              <a:rPr kumimoji="0" lang="ar-SA"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إن حرص الباحث على استخدام المقابلة باعتبارها أنسب أدوات البحث التربوي لنوع المبحوثين عمل غير كافٍ على الرغم من أهميته إذا لم يراعِ عدداً من العوامل المسؤولة عن إنجاح المقابلة، وبالتالي تحقق الهدف من استخدامها، ولعل منها</a:t>
            </a:r>
            <a: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a:t>
            </a:r>
            <a:r>
              <a:rPr kumimoji="0" lang="en-US" sz="11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 </a:t>
            </a:r>
            <a: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
            </a:r>
            <a:b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br>
            <a:r>
              <a:rPr kumimoji="0" lang="ar-SA"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أ ــ أن يتم التدريب السابق على إجراء المقابلة، وذلك بعمل تدريبات تمثيلية مع زملاء الباحث أو غيرهم؛ بقصد التدرب على طرح الأسئلة، وتسجيل الإجابات، وتعرف أنواع الاستجابات المتوقع الحصول عليها</a:t>
            </a:r>
            <a: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
            </a:r>
            <a:b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br>
            <a:r>
              <a:rPr kumimoji="0" lang="ar-SA"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ب ــ إعداد مخطط للمقابلة، يتضمن قائمة الأسئلة التي ستوجه إلى المبحوثين كل على حده</a:t>
            </a:r>
            <a: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
            </a:r>
            <a:b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br>
            <a:r>
              <a:rPr kumimoji="0" lang="ar-SA"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جـ ــ أن تكون الأسئلة واضحة وقصيرة</a:t>
            </a:r>
            <a:r>
              <a:rPr kumimoji="0" lang="en-US" sz="11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 </a:t>
            </a:r>
            <a: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
            </a:r>
            <a:b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br>
            <a:r>
              <a:rPr kumimoji="0" lang="ar-SA"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د ــ أن ينفرد الباحث بالمبحوث في حدود ما يسمح به الشرع والتقاليد، وأن يعمل على كسب ثقته وعلى حثه على التعاون معه</a:t>
            </a:r>
            <a: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
            </a:r>
            <a:b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br>
            <a:r>
              <a:rPr kumimoji="0" lang="ar-SA"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هـ ــ أن يشرح الباحث معنى أي سؤال للمبحوث، حتى تكون الإجابة مناسبة لغرض الباحث من السؤال</a:t>
            </a:r>
            <a: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
            </a:r>
            <a:b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br>
            <a:r>
              <a:rPr kumimoji="0" lang="ar-SA"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و ــ أن يتأكد الباحث من صدق المبحوث وإخلاصه؛ وذلك بأن يوجه إليه في أثناء المقابلة أسئلة أخرى، يقصد التأكد من ذلك. وبإمكان الباحث أن يطمئن إلى صدق المبحوث من خلال ملاحظة طريقة إجابته، وما يظهر على وجهه من تعبيرات</a:t>
            </a:r>
            <a:r>
              <a:rPr kumimoji="0" lang="en-US" sz="800" b="0" i="0" u="none" strike="noStrike" cap="none" normalizeH="0" baseline="0" dirty="0" smtClean="0">
                <a:ln>
                  <a:noFill/>
                </a:ln>
                <a:solidFill>
                  <a:schemeClr val="tx1"/>
                </a:solidFill>
                <a:effectLst/>
                <a:latin typeface="Arial" pitchFamily="34" charset="0"/>
                <a:cs typeface="Arial" pitchFamily="34" charset="0"/>
              </a:rPr>
              <a:t>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143372" y="2214554"/>
            <a:ext cx="4714908" cy="584775"/>
          </a:xfrm>
          <a:prstGeom prst="rect">
            <a:avLst/>
          </a:prstGeom>
          <a:noFill/>
        </p:spPr>
        <p:txBody>
          <a:bodyPr wrap="square" rtlCol="0">
            <a:spAutoFit/>
          </a:bodyPr>
          <a:lstStyle/>
          <a:p>
            <a:r>
              <a:rPr lang="ar-IQ" sz="3200" dirty="0" smtClean="0"/>
              <a:t>المحاضرة التاسعة</a:t>
            </a:r>
            <a:endParaRPr lang="en-US" sz="3200"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1"/>
          <p:cNvSpPr>
            <a:spLocks noChangeArrowheads="1"/>
          </p:cNvSpPr>
          <p:nvPr/>
        </p:nvSpPr>
        <p:spPr bwMode="auto">
          <a:xfrm>
            <a:off x="0" y="-330366"/>
            <a:ext cx="9144000" cy="698652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
            </a:r>
            <a:b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br>
            <a: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 </a:t>
            </a:r>
            <a:r>
              <a:rPr kumimoji="0" lang="ar-SA"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5_مزايا وعيوب المقابلة</a:t>
            </a:r>
            <a:r>
              <a:rPr kumimoji="0" lang="en-US" sz="1100" b="0" i="0" u="none" strike="noStrike" cap="none" normalizeH="0" baseline="0" dirty="0" smtClean="0">
                <a:ln>
                  <a:noFill/>
                </a:ln>
                <a:solidFill>
                  <a:srgbClr val="000000"/>
                </a:solidFill>
                <a:effectLst/>
                <a:latin typeface="Calibri" pitchFamily="34" charset="0"/>
                <a:ea typeface="Calibri" pitchFamily="34" charset="0"/>
                <a:cs typeface="Arial" pitchFamily="34" charset="0"/>
              </a:rPr>
              <a:t> </a:t>
            </a:r>
            <a: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
            </a:r>
            <a:b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br>
            <a:r>
              <a:rPr kumimoji="0" lang="ar-SA"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تتسم المقابلة العلمية بعدد من المزايا، وفي الوقت ذاته لها بعض العيوب. ومن مزايا وعيوب المقابلة ما يلي</a:t>
            </a:r>
            <a: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
            </a:r>
            <a:b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br>
            <a:r>
              <a:rPr kumimoji="0" lang="ar-SA"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أ ـ مزايا المقابلة</a:t>
            </a:r>
            <a:r>
              <a:rPr kumimoji="0" lang="en-US" sz="1100" b="0" i="0" u="none" strike="noStrike" cap="none" normalizeH="0" baseline="0" dirty="0" smtClean="0">
                <a:ln>
                  <a:noFill/>
                </a:ln>
                <a:solidFill>
                  <a:srgbClr val="000000"/>
                </a:solidFill>
                <a:effectLst/>
                <a:latin typeface="Calibri" pitchFamily="34" charset="0"/>
                <a:ea typeface="Calibri" pitchFamily="34" charset="0"/>
                <a:cs typeface="Arial" pitchFamily="34" charset="0"/>
              </a:rPr>
              <a:t> </a:t>
            </a:r>
            <a: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
            </a:r>
            <a:b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br>
            <a: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  </a:t>
            </a:r>
            <a:r>
              <a:rPr kumimoji="0" lang="ar-SA"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إمكانية استخدامها في الحالات التي يصعب فيها استخدام الاستبيان؛ من مثل: أن يكون المبحوث صغيراً، أو أمياً</a:t>
            </a:r>
            <a:r>
              <a:rPr kumimoji="0" lang="en-US" sz="1100" b="0" i="0" u="none" strike="noStrike" cap="none" normalizeH="0" baseline="0" dirty="0" smtClean="0">
                <a:ln>
                  <a:noFill/>
                </a:ln>
                <a:solidFill>
                  <a:srgbClr val="000000"/>
                </a:solidFill>
                <a:effectLst/>
                <a:latin typeface="Calibri" pitchFamily="34" charset="0"/>
                <a:ea typeface="Calibri" pitchFamily="34" charset="0"/>
                <a:cs typeface="Arial" pitchFamily="34" charset="0"/>
              </a:rPr>
              <a:t> </a:t>
            </a:r>
            <a: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
            </a:r>
            <a:b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br>
            <a: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 </a:t>
            </a:r>
            <a:r>
              <a:rPr kumimoji="0" lang="ar-SA"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تُوفر عمقاً في الاستجابات؛ وذلك بسبب إمكانية توضيح الأسئلة، وتكرر طرحة</a:t>
            </a:r>
            <a: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
            </a:r>
            <a:b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br>
            <a: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 </a:t>
            </a:r>
            <a:r>
              <a:rPr kumimoji="0" lang="ar-SA"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تستدعي البيانات من المبحوث أيسر من أي طريقة أخرى؛ لأن الناس بشكل عام يميلون إلى الكلام أكثر من الكتابة</a:t>
            </a:r>
            <a: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a:t>
            </a:r>
            <a:b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br>
            <a: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 </a:t>
            </a:r>
            <a:r>
              <a:rPr kumimoji="0" lang="ar-SA"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تُوفر إجابات متكاملة من معظم من تتم مقابلتهم</a:t>
            </a:r>
            <a: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a:t>
            </a:r>
            <a:r>
              <a:rPr kumimoji="0" lang="en-US" sz="1100" b="0" i="0" u="none" strike="noStrike" cap="none" normalizeH="0" baseline="0" dirty="0" smtClean="0">
                <a:ln>
                  <a:noFill/>
                </a:ln>
                <a:solidFill>
                  <a:srgbClr val="000000"/>
                </a:solidFill>
                <a:effectLst/>
                <a:latin typeface="Calibri" pitchFamily="34" charset="0"/>
                <a:ea typeface="Calibri" pitchFamily="34" charset="0"/>
                <a:cs typeface="Arial" pitchFamily="34" charset="0"/>
              </a:rPr>
              <a:t> </a:t>
            </a:r>
            <a: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
            </a:r>
            <a:b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br>
            <a: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 </a:t>
            </a:r>
            <a:r>
              <a:rPr kumimoji="0" lang="ar-SA"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تُوفر مؤشرات غير لفظية تعزز الاستجابات وتوضح المشاعر، من مثل: نبرة الصوت، وملامح الوجه، وحركة الرأس واليدين</a:t>
            </a:r>
            <a: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
            </a:r>
            <a:b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br>
            <a: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 </a:t>
            </a:r>
            <a:b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br>
            <a:r>
              <a:rPr kumimoji="0" lang="ar-SA"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ب ـ عيوب المقابلة</a:t>
            </a:r>
            <a:r>
              <a:rPr kumimoji="0" lang="en-US" sz="1100" b="0" i="0" u="none" strike="noStrike" cap="none" normalizeH="0" baseline="0" dirty="0" smtClean="0">
                <a:ln>
                  <a:noFill/>
                </a:ln>
                <a:solidFill>
                  <a:srgbClr val="000000"/>
                </a:solidFill>
                <a:effectLst/>
                <a:latin typeface="Calibri" pitchFamily="34" charset="0"/>
                <a:ea typeface="Calibri" pitchFamily="34" charset="0"/>
                <a:cs typeface="Arial" pitchFamily="34" charset="0"/>
              </a:rPr>
              <a:t> </a:t>
            </a:r>
            <a: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
            </a:r>
            <a:b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br>
            <a: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  </a:t>
            </a:r>
            <a:r>
              <a:rPr kumimoji="0" lang="ar-SA"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يصعب مقابلة عدد كبير نسبياً من المبحوثين؛ لأن مقابلة الفرد الواحد تتطلب وقتاً طويلاً وجهداً كبيراً من الباحث</a:t>
            </a:r>
            <a: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
            </a:r>
            <a:b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br>
            <a: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 </a:t>
            </a:r>
            <a:r>
              <a:rPr kumimoji="0" lang="ar-SA"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تتطلب مساعدين مدربين على تنفيذها؛ وذلك لتوفير الجو الملائم للمقابلة</a:t>
            </a:r>
            <a: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
            </a:r>
            <a:b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br>
            <a: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 </a:t>
            </a:r>
            <a:r>
              <a:rPr kumimoji="0" lang="ar-SA"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صعوبة التقدير الكمي للاستجابات، وإخضاعها إلى تحليلات كمية خاصة في المقابلة المفتوحة</a:t>
            </a:r>
            <a: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a:t>
            </a:r>
            <a:r>
              <a:rPr kumimoji="0" lang="en-US" sz="1100" b="0" i="0" u="none" strike="noStrike" cap="none" normalizeH="0" baseline="0" dirty="0" smtClean="0">
                <a:ln>
                  <a:noFill/>
                </a:ln>
                <a:solidFill>
                  <a:srgbClr val="000000"/>
                </a:solidFill>
                <a:effectLst/>
                <a:latin typeface="Calibri" pitchFamily="34" charset="0"/>
                <a:ea typeface="Calibri" pitchFamily="34" charset="0"/>
                <a:cs typeface="Arial" pitchFamily="34" charset="0"/>
              </a:rPr>
              <a:t> </a:t>
            </a:r>
            <a: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
            </a:r>
            <a:b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br>
            <a: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 </a:t>
            </a:r>
            <a:r>
              <a:rPr kumimoji="0" lang="ar-SA"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تتطلب مهارة عالية من الباحث؛ وذلك لضبط سير فعاليات المقابلة، وتتجه نحو الهدف منها</a:t>
            </a:r>
            <a:endPar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
            </a:r>
            <a:b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br>
            <a:r>
              <a:rPr kumimoji="0" lang="ar-SA"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ثالثاً: الملاحظة</a:t>
            </a:r>
            <a: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a:t>
            </a:r>
            <a:b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br>
            <a:r>
              <a:rPr kumimoji="0" lang="ar-SA"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يلجأ الباحث إلى استخدام الملاحظة دون غيرها من أدوات البحث التربوي، وذلك إذا أراد جمع بيانات مباشرة وعلى الطبيعة عن المبحوث والمتعلقة بمشكلة البحث. فقد يخفي المبحوث بعض الانفعالات أو ردود الأفعال عن الباحث في حالة استخدام أدوات، من مثل: الاستبانة أو المقابلة. ولكن المبحوث يخفق في حالة استخدام الباحث هذه الأداة</a:t>
            </a:r>
            <a: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a:t>
            </a:r>
            <a:b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br>
            <a:r>
              <a:rPr kumimoji="0" lang="ar-SA"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والملاحظة العلمية لها مقومات متفق عليها من قبل المتخصصين في منهجية البحث العلمي. وتتضمن هذه المقومات: تعريف الملاحظة، وأنواعها، وخطواتها، وأدواتها، ومزاياها وعيوبها، وهي على النحو التالي</a:t>
            </a:r>
            <a: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a:t>
            </a:r>
            <a:r>
              <a:rPr kumimoji="0" lang="en-US" sz="11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 </a:t>
            </a:r>
            <a: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
            </a:r>
            <a:b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br>
            <a:r>
              <a:rPr kumimoji="0" lang="ar-SA"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1_تعريف الملاحظة</a:t>
            </a:r>
            <a: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a:t>
            </a:r>
            <a:r>
              <a:rPr kumimoji="0" lang="en-US" sz="11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 </a:t>
            </a:r>
            <a: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
            </a:r>
            <a:b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br>
            <a:r>
              <a:rPr kumimoji="0" lang="ar-SA"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يقصد بالملاحظة "الانتباه المقصود والموجه نحو سلوك فردي أو جماعي معين؛ بقصد متابعته ورصد تغيراته ليتمكن الباحث من وصف السلوك فقط، أو وصفه وتحليله، أو وصفه وتقويمه</a:t>
            </a:r>
            <a: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 </a:t>
            </a:r>
            <a:b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br>
            <a:r>
              <a:rPr kumimoji="0" lang="ar-SA"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كما تعني أيضاً معاينة منهجية لسلوك المبحوث ــ أو أكثر ــ يقوم بها الباحث مستخدماً بعض الحواس وأدوات معينة؛ بقصد رصد انفعالات المبحوث وردود فعله نحو جوانب متعلقة بمشكلة البحث، وتشخيصها وتنظيمها وإدراك العلاقات فيما بينها</a:t>
            </a:r>
            <a: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a:t>
            </a:r>
            <a:r>
              <a:rPr kumimoji="0" lang="en-US" sz="800" b="0" i="0" u="none" strike="noStrike" cap="none" normalizeH="0" baseline="0" dirty="0" smtClean="0">
                <a:ln>
                  <a:noFill/>
                </a:ln>
                <a:solidFill>
                  <a:schemeClr val="tx1"/>
                </a:solidFill>
                <a:effectLst/>
                <a:latin typeface="Arial" pitchFamily="34" charset="0"/>
                <a:cs typeface="Arial" pitchFamily="34" charset="0"/>
              </a:rPr>
              <a:t>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1"/>
          <p:cNvSpPr>
            <a:spLocks noChangeArrowheads="1"/>
          </p:cNvSpPr>
          <p:nvPr/>
        </p:nvSpPr>
        <p:spPr bwMode="auto">
          <a:xfrm>
            <a:off x="0" y="428604"/>
            <a:ext cx="9144000" cy="477053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
            </a:r>
            <a:b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br>
            <a: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 </a:t>
            </a:r>
            <a:r>
              <a:rPr kumimoji="0" lang="ar-SA"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2_ أنواع الملاحظة: للملاحظة العلمية أنواع، تصنف إلى فئات، هي</a:t>
            </a:r>
            <a: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
            </a:r>
            <a:b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br>
            <a:r>
              <a:rPr kumimoji="0" lang="ar-SA"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أ ــ أنواع الملاحظة وفق التنظيم</a:t>
            </a:r>
            <a:r>
              <a:rPr kumimoji="0" lang="en-US" sz="1100" b="0" i="0" u="none" strike="noStrike" cap="none" normalizeH="0" baseline="0" dirty="0" smtClean="0">
                <a:ln>
                  <a:noFill/>
                </a:ln>
                <a:solidFill>
                  <a:srgbClr val="000000"/>
                </a:solidFill>
                <a:effectLst/>
                <a:latin typeface="Calibri" pitchFamily="34" charset="0"/>
                <a:ea typeface="Calibri" pitchFamily="34" charset="0"/>
                <a:cs typeface="Arial" pitchFamily="34" charset="0"/>
              </a:rPr>
              <a:t> </a:t>
            </a:r>
            <a: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
            </a:r>
            <a:b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br>
            <a: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 </a:t>
            </a:r>
            <a:r>
              <a:rPr kumimoji="0" lang="ar-SA"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ملاحظة بسيطة، وهي غير منظمة، وتعد بمثابة استطلاع أولي للظاهرة</a:t>
            </a:r>
            <a: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a:t>
            </a:r>
            <a:r>
              <a:rPr kumimoji="0" lang="en-US" sz="1100" b="0" i="0" u="none" strike="noStrike" cap="none" normalizeH="0" baseline="0" dirty="0" smtClean="0">
                <a:ln>
                  <a:noFill/>
                </a:ln>
                <a:solidFill>
                  <a:srgbClr val="000000"/>
                </a:solidFill>
                <a:effectLst/>
                <a:latin typeface="Calibri" pitchFamily="34" charset="0"/>
                <a:ea typeface="Calibri" pitchFamily="34" charset="0"/>
                <a:cs typeface="Arial" pitchFamily="34" charset="0"/>
              </a:rPr>
              <a:t> -</a:t>
            </a:r>
            <a: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
            </a:r>
            <a:b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br>
            <a: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 </a:t>
            </a:r>
            <a:r>
              <a:rPr kumimoji="0" lang="ar-SA"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-ملاحظة منظمة، وهي المخطط لها من حيث الأهداف، والمكان والزمن، والمبحوثين، والظروف، والأدوات اللازمة</a:t>
            </a:r>
            <a: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 </a:t>
            </a:r>
            <a:b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br>
            <a:r>
              <a:rPr kumimoji="0" lang="ar-SA"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ب ــ أنواع الملاحظة وفق دور الباحث</a:t>
            </a:r>
            <a:r>
              <a:rPr kumimoji="0" lang="en-US" sz="1100" b="0" i="0" u="none" strike="noStrike" cap="none" normalizeH="0" baseline="0" dirty="0" smtClean="0">
                <a:ln>
                  <a:noFill/>
                </a:ln>
                <a:solidFill>
                  <a:srgbClr val="000000"/>
                </a:solidFill>
                <a:effectLst/>
                <a:latin typeface="Calibri" pitchFamily="34" charset="0"/>
                <a:ea typeface="Calibri" pitchFamily="34" charset="0"/>
                <a:cs typeface="Arial" pitchFamily="34" charset="0"/>
              </a:rPr>
              <a:t> </a:t>
            </a:r>
            <a: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
            </a:r>
            <a:b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br>
            <a: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 </a:t>
            </a:r>
            <a:r>
              <a:rPr kumimoji="0" lang="ar-SA"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-ملاحظة بالمشاركة، وهي التي يكون الباحث فيها عضواً فعلياً أو صورياً في الجماعة التي يجري عليها البحث</a:t>
            </a:r>
            <a: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
            </a:r>
            <a:b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br>
            <a: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 </a:t>
            </a:r>
            <a:r>
              <a:rPr kumimoji="0" lang="ar-SA"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-ملاحظة بدون مشاركة، وهي التي يكون الباحث فيها بمثابة المراقب الخارجي، يشاهد سلوك</a:t>
            </a:r>
            <a: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 </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ar-SA"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الجماعة دون أن يلعب دور العضو فيها</a:t>
            </a:r>
            <a: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
            </a:r>
            <a:b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br>
            <a:r>
              <a:rPr kumimoji="0" lang="ar-SA"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جـ ـ أنواع الملاحظة وفق الهدف</a:t>
            </a:r>
            <a:r>
              <a:rPr kumimoji="0" lang="en-US" sz="1100" b="0" i="0" u="none" strike="noStrike" cap="none" normalizeH="0" baseline="0" dirty="0" smtClean="0">
                <a:ln>
                  <a:noFill/>
                </a:ln>
                <a:solidFill>
                  <a:srgbClr val="000000"/>
                </a:solidFill>
                <a:effectLst/>
                <a:latin typeface="Calibri" pitchFamily="34" charset="0"/>
                <a:ea typeface="Calibri" pitchFamily="34" charset="0"/>
                <a:cs typeface="Arial" pitchFamily="34" charset="0"/>
              </a:rPr>
              <a:t> </a:t>
            </a:r>
            <a: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
            </a:r>
            <a:b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br>
            <a: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 </a:t>
            </a:r>
            <a:r>
              <a:rPr kumimoji="0" lang="ar-SA"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-ملاحظة محددة، وهي التي يكون لدى الباحث تصور مسبق عن نوع البيانات التي يلاحظها أو نوع السلوك الذي يراقبه</a:t>
            </a:r>
            <a: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
            </a:r>
            <a:b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br>
            <a: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 </a:t>
            </a:r>
            <a:r>
              <a:rPr kumimoji="0" lang="ar-SA"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-ملاحظة غير محددة، وهي التي لا يكون لدى الباحث تصور مسبق عن المطلوب من البيانات ذات الصلة بالسلوك الملاحظ، وإنما يقوم بدراسة مسحية؛ للتعرف على واقع معين</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
            </a:r>
            <a:b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br>
            <a:r>
              <a:rPr kumimoji="0" lang="ar-SA"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د ـ أنواع الملاحظة وفق قرب الباحث من المبحوثين</a:t>
            </a:r>
            <a: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
            </a:r>
            <a:b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br>
            <a: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 </a:t>
            </a:r>
            <a:r>
              <a:rPr kumimoji="0" lang="ar-SA"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ملاحظة مباشرة، وهي التي تتطلب اتصال مباشر بالمبحوثين؛ بقصد ملاحظة سلوك معين</a:t>
            </a:r>
            <a: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a:t>
            </a:r>
            <a:b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br>
            <a: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 </a:t>
            </a:r>
            <a:r>
              <a:rPr kumimoji="0" lang="ar-SA"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ملاحظة غير مباشرة، وهي التي لا تتطلب اتصال مباشر بالمبحوثين، وإنما يكتفي الباحث بمراجعة السجلات والتقارير ذات الصلة بالسلوك المراقب للمبحوثين</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1"/>
          <p:cNvSpPr>
            <a:spLocks noChangeArrowheads="1"/>
          </p:cNvSpPr>
          <p:nvPr/>
        </p:nvSpPr>
        <p:spPr bwMode="auto">
          <a:xfrm>
            <a:off x="0" y="-78590"/>
            <a:ext cx="9144000" cy="698652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
            </a:r>
            <a:b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br>
            <a: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 </a:t>
            </a:r>
            <a:r>
              <a:rPr kumimoji="0" lang="ar-SA"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خطوات الملاحظة</a:t>
            </a:r>
            <a:r>
              <a:rPr kumimoji="0" lang="en-US" sz="1100" b="0" i="0" u="none" strike="noStrike" cap="none" normalizeH="0" baseline="0" dirty="0" smtClean="0">
                <a:ln>
                  <a:noFill/>
                </a:ln>
                <a:solidFill>
                  <a:srgbClr val="000000"/>
                </a:solidFill>
                <a:effectLst/>
                <a:latin typeface="Calibri" pitchFamily="34" charset="0"/>
                <a:ea typeface="Calibri" pitchFamily="34" charset="0"/>
                <a:cs typeface="Arial" pitchFamily="34" charset="0"/>
              </a:rPr>
              <a:t> </a:t>
            </a:r>
            <a:r>
              <a:rPr kumimoji="0" lang="ar-SA" sz="1600" b="0" i="0" u="none" strike="noStrike" cap="none" normalizeH="0" baseline="0" dirty="0" smtClean="0">
                <a:ln>
                  <a:noFill/>
                </a:ln>
                <a:solidFill>
                  <a:srgbClr val="000000"/>
                </a:solidFill>
                <a:effectLst/>
                <a:latin typeface="Calibri" pitchFamily="34" charset="0"/>
                <a:ea typeface="Calibri" pitchFamily="34" charset="0"/>
                <a:cs typeface="Arial" pitchFamily="34" charset="0"/>
              </a:rPr>
              <a:t>3</a:t>
            </a:r>
            <a:r>
              <a:rPr kumimoji="0" lang="en-US" sz="1100" b="0" i="0" u="none" strike="noStrike" cap="none" normalizeH="0" baseline="0" dirty="0" smtClean="0">
                <a:ln>
                  <a:noFill/>
                </a:ln>
                <a:solidFill>
                  <a:srgbClr val="000000"/>
                </a:solidFill>
                <a:effectLst/>
                <a:latin typeface="Calibri" pitchFamily="34" charset="0"/>
                <a:ea typeface="Calibri" pitchFamily="34" charset="0"/>
                <a:cs typeface="Arial" pitchFamily="34" charset="0"/>
              </a:rPr>
              <a:t>_</a:t>
            </a:r>
            <a: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
            </a:r>
            <a:b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br>
            <a:r>
              <a:rPr kumimoji="0" lang="ar-SA"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يتبع الباحث الذي يستخدم الملاحظة العلمية كأداة لجمع البيانات المطلوبة الخطوات التالية</a:t>
            </a:r>
            <a: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a:t>
            </a:r>
            <a:b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br>
            <a:r>
              <a:rPr kumimoji="0" lang="ar-SA"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أ ــ تحديد أهداف الملاحظة، فقد تكون لأجل وصف السلوك أو تحليله أو تقويمه</a:t>
            </a:r>
            <a: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a:t>
            </a:r>
            <a:b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br>
            <a:r>
              <a:rPr kumimoji="0" lang="ar-SA"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ب ــ تحديد السلوك المراد ملاحظته، لئلا يتشتت انتباه الملاحظ إلى أنماط سلوكية غير مرغوب في ملاحظتها</a:t>
            </a:r>
            <a: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 .</a:t>
            </a:r>
            <a:b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br>
            <a:r>
              <a:rPr kumimoji="0" lang="ar-SA"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جـ ــ تصميم استمارة الملاحظة على ضوء أهداف الملاحظة والسلوك المراد ملاحظته، والتأكد من صدقها وثباتها</a:t>
            </a:r>
            <a: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a:t>
            </a:r>
            <a:r>
              <a:rPr kumimoji="0" lang="en-US" sz="1100" b="0" i="0" u="none" strike="noStrike" cap="none" normalizeH="0" baseline="0" dirty="0" smtClean="0">
                <a:ln>
                  <a:noFill/>
                </a:ln>
                <a:solidFill>
                  <a:srgbClr val="000000"/>
                </a:solidFill>
                <a:effectLst/>
                <a:latin typeface="Calibri" pitchFamily="34" charset="0"/>
                <a:ea typeface="Calibri" pitchFamily="34" charset="0"/>
                <a:cs typeface="Arial" pitchFamily="34" charset="0"/>
              </a:rPr>
              <a:t> </a:t>
            </a:r>
            <a: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
            </a:r>
            <a:b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br>
            <a:r>
              <a:rPr kumimoji="0" lang="ar-SA"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د ــ تدريب الملاحظ في مواقف مشابهة للموقف الذي سيجري فيه الملاحظة فعلاً، وبعد ذلك يقوم الملاحظ بتقويم تجربته في الملاحظة واستمارة الملاحظة</a:t>
            </a:r>
            <a: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 .</a:t>
            </a:r>
            <a:b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br>
            <a:r>
              <a:rPr kumimoji="0" lang="ar-SA"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هـ ــ تحديد الوقت اللازم لإجراء الملاحظة، ولاسيما في تلك الدراسات التي يسمح فيها المبحوث بإجراء الملاحظة أو يكون على علم بإجرائها</a:t>
            </a:r>
            <a: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a:t>
            </a:r>
            <a:b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br>
            <a:r>
              <a:rPr kumimoji="0" lang="ar-SA"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و ــ عمل الإجراءات اللازمة لإنجاح الملاحظة</a:t>
            </a:r>
            <a: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a:t>
            </a:r>
            <a:b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br>
            <a:r>
              <a:rPr kumimoji="0" lang="ar-SA"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ز ــ إجراء الملاحظة في الوقت المحدد مع استخدام أداة معينة في تسجيل البيانات</a:t>
            </a:r>
            <a:endPar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
            </a:r>
            <a:b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br>
            <a:r>
              <a:rPr kumimoji="0" lang="ar-SA"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4ـ أدوات الملاحظة</a:t>
            </a:r>
            <a:r>
              <a:rPr kumimoji="0" lang="en-US" sz="11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 </a:t>
            </a:r>
            <a: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
            </a:r>
            <a:b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br>
            <a:r>
              <a:rPr kumimoji="0" lang="ar-SA"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يستعين الباحث بأدوات معينة من أجل جمع البيانات المطلوبة من المبحوثين بصورة دقيقة، ومن هذه الأدوات</a:t>
            </a:r>
            <a: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a:t>
            </a:r>
            <a:r>
              <a:rPr kumimoji="0" lang="en-US" sz="11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 </a:t>
            </a:r>
            <a: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
            </a:r>
            <a:b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br>
            <a:r>
              <a:rPr kumimoji="0" lang="ar-SA"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أ ــ المذكرات التفصيلية؛ بقصد فهم السلوك الملاحظ وإدراك العلاقات بين جوانبه. كما يمكن الاستعانة بها في دراسة سلوكيات مشابهة</a:t>
            </a:r>
            <a: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a:t>
            </a:r>
            <a:b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br>
            <a:r>
              <a:rPr kumimoji="0" lang="ar-SA"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ب ــ الصور الفوتوغرافية؛ بقصد تحديد جوانب السلوك الملاحظ كما يبدو في صورته الحقيقية لا كما يبدو أمام الباحث</a:t>
            </a:r>
            <a: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a:t>
            </a:r>
            <a:b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br>
            <a:r>
              <a:rPr kumimoji="0" lang="ar-SA"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جـ ــ الخرائط؛ بقصد توضيح أمور، من مثل: توزيع السكان، وتوزيع المؤسسات الاجتماعية في المجتمع، وأماكن تواجد المشكلات الاجتماعية في البيئات الجغرافية</a:t>
            </a:r>
            <a: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a:t>
            </a:r>
            <a:b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br>
            <a:r>
              <a:rPr kumimoji="0" lang="ar-SA"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د ــ استمارات البحث؛ بهدف استيفاء البيانات المطلوبة عن العناصر الرئيسة والفرعية للسلوك الملاحظ دون غيرها بطريقة موحدة</a:t>
            </a:r>
            <a: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a:t>
            </a:r>
            <a:b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br>
            <a: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
            </a:r>
            <a:b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br>
            <a: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 </a:t>
            </a:r>
            <a:r>
              <a:rPr kumimoji="0" lang="ar-SA"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5ــ مزايا وعيوب الملاحظة</a:t>
            </a:r>
            <a: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
            </a:r>
            <a:b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br>
            <a:r>
              <a:rPr kumimoji="0" lang="ar-SA"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للملاحظة عدد من المزايا التي تجعلها أداة فعّالة قياساً إلى غيرها من أدوات البحث التربوي. وفي الوقت ذاته لها عيوب، وهي على النحو التالي</a:t>
            </a:r>
            <a: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a:t>
            </a:r>
            <a:b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br>
            <a:r>
              <a:rPr kumimoji="0" lang="ar-SA"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أ ـ مزايا الملاحظة</a:t>
            </a:r>
            <a: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 </a:t>
            </a:r>
            <a:r>
              <a:rPr kumimoji="0" lang="en-US" sz="11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 </a:t>
            </a:r>
            <a: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
            </a:r>
            <a:b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br>
            <a: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 </a:t>
            </a:r>
            <a:r>
              <a:rPr kumimoji="0" lang="ar-SA"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-درجة الثقة في البيانات التي يحصل عليها الباحث بواسطة الملاحظة أكبر منها في بقية أدوات البحث؛ وذلك لأن البيانات يتم التحصل عليها من سلوك طبيعي غير متكلف</a:t>
            </a:r>
            <a: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
            </a:r>
            <a:b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br>
            <a: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 </a:t>
            </a:r>
            <a:r>
              <a:rPr kumimoji="0" lang="ar-SA"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-كمية البيانات التي يحصل عليها الباحث بواسطة الملاحظة أكثر منها في بقية أدوات البحث؛ وذلك لأن الباحث يراقب بنفسه سلوك المبحوثين ويقوم بتسجيل مشاهداته التي تشتمل على كل ما يمكن أن يصف الواقع ويشخصه</a:t>
            </a:r>
            <a:r>
              <a:rPr kumimoji="0" lang="en-US" sz="800" b="0" i="0" u="none" strike="noStrike" cap="none" normalizeH="0" baseline="0" dirty="0" smtClean="0">
                <a:ln>
                  <a:noFill/>
                </a:ln>
                <a:solidFill>
                  <a:schemeClr val="tx1"/>
                </a:solidFill>
                <a:effectLst/>
                <a:latin typeface="Arial" pitchFamily="34" charset="0"/>
                <a:cs typeface="Arial" pitchFamily="34" charset="0"/>
              </a:rPr>
              <a:t>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357554" y="1928802"/>
            <a:ext cx="3286148" cy="584775"/>
          </a:xfrm>
          <a:prstGeom prst="rect">
            <a:avLst/>
          </a:prstGeom>
          <a:noFill/>
        </p:spPr>
        <p:txBody>
          <a:bodyPr wrap="square" rtlCol="0">
            <a:spAutoFit/>
          </a:bodyPr>
          <a:lstStyle/>
          <a:p>
            <a:r>
              <a:rPr lang="ar-IQ" sz="3200" dirty="0" smtClean="0"/>
              <a:t>المحاضرة العاشرة</a:t>
            </a:r>
            <a:endParaRPr lang="en-US" sz="3200" dirty="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Rectangle 1"/>
          <p:cNvSpPr>
            <a:spLocks noChangeArrowheads="1"/>
          </p:cNvSpPr>
          <p:nvPr/>
        </p:nvSpPr>
        <p:spPr bwMode="auto">
          <a:xfrm>
            <a:off x="0" y="380816"/>
            <a:ext cx="9144000" cy="501675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ar-SA"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ب ـ عيوب الملاحظة</a:t>
            </a:r>
            <a:r>
              <a:rPr kumimoji="0" lang="en-US" sz="1100" b="0" i="0" u="none" strike="noStrike" cap="none" normalizeH="0" baseline="0" dirty="0" smtClean="0">
                <a:ln>
                  <a:noFill/>
                </a:ln>
                <a:solidFill>
                  <a:srgbClr val="000000"/>
                </a:solidFill>
                <a:effectLst/>
                <a:latin typeface="Calibri" pitchFamily="34" charset="0"/>
                <a:ea typeface="Calibri" pitchFamily="34" charset="0"/>
                <a:cs typeface="Arial" pitchFamily="34" charset="0"/>
              </a:rPr>
              <a:t> </a:t>
            </a:r>
            <a: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
            </a:r>
            <a:b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br>
            <a: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 </a:t>
            </a:r>
            <a:r>
              <a:rPr kumimoji="0" lang="ar-SA"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-تواجد الباحث بين المبحوثين له أثر سلبي، يتمثل في إمكانية تعديل سلوكهم من سلوك طبيعي إلى سلوك مصطنع أو متكلف</a:t>
            </a:r>
            <a: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a:t>
            </a:r>
            <a:b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br>
            <a: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 </a:t>
            </a:r>
            <a:r>
              <a:rPr kumimoji="0" lang="ar-SA"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-ثقل قيمة الملاحظة في حالة رصد الظواهر المعقدة حتى وإن استخدم الباحث أدوات الملاحظة</a:t>
            </a:r>
            <a: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 </a:t>
            </a:r>
            <a:b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br>
            <a: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 </a:t>
            </a:r>
            <a:r>
              <a:rPr kumimoji="0" lang="ar-SA"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إمكانية تحيز الباحث عند تسجيله جوانب السلوك المطلوب</a:t>
            </a:r>
            <a: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
            </a:r>
            <a:b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br>
            <a: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 </a:t>
            </a:r>
            <a:r>
              <a:rPr kumimoji="0" lang="ar-SA"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-تأثر السلوك المراد ملاحظته بالعوامل المحيطة به، الأمر الذي يجعل المبحوثين ينهجون سلوكاً غير سلوكهم الطبيعي</a:t>
            </a:r>
            <a: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a:t>
            </a:r>
            <a:b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br>
            <a: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 </a:t>
            </a:r>
            <a:r>
              <a:rPr kumimoji="0" lang="ar-SA"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-حاجة الملاحظة إلى الوقت الطويل عند تطبيقها</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
            </a:r>
            <a:b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br>
            <a:r>
              <a:rPr kumimoji="0" lang="ar-SA"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رابعاً: الاختبار</a:t>
            </a:r>
            <a: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a:t>
            </a:r>
            <a:b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br>
            <a:r>
              <a:rPr kumimoji="0" lang="ar-SA"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تظهر الحاجة إلى استخدام الاختبار كأداة لجمع البيانات عن الظاهرة محل الدراسة عندما يرغب الباحث في مسح واقع الظاهرة أي جمع البيانات المرغوب فيها عن هذا الواقع، أو عندما يرغب الباحث في توقع التغييرات التي يمكن أن تحدث عليه، أو عندما يحلل هذا الواقع؛ لتحديد نواحي القوة والضعف فيه، أو عندما يرغب في تقديم الحلول الملائمة لهذه الظاهرة</a:t>
            </a:r>
            <a: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a:t>
            </a:r>
            <a:b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br>
            <a:r>
              <a:rPr kumimoji="0" lang="ar-SA"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وعلى هذا الأساس يمكن القول بأن الاختبار العلمي يستند على أسس متفق عليها بين المتهمين بمنهجية البحث العلمي. والعرض التالي يتناول تعريف الاختبار، وأنواعه، وخطوات إعداده، وخصائص الاختبار الجيد</a:t>
            </a:r>
            <a: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a:t>
            </a:r>
            <a:b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br>
            <a:r>
              <a:rPr kumimoji="0" lang="ar-SA"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1_تعريف الاختبار</a:t>
            </a:r>
            <a:r>
              <a:rPr kumimoji="0" lang="en-US" sz="1100" b="0" i="0" u="none" strike="noStrike" cap="none" normalizeH="0" baseline="0" dirty="0" smtClean="0">
                <a:ln>
                  <a:noFill/>
                </a:ln>
                <a:solidFill>
                  <a:srgbClr val="000000"/>
                </a:solidFill>
                <a:effectLst/>
                <a:latin typeface="Calibri" pitchFamily="34" charset="0"/>
                <a:ea typeface="Calibri" pitchFamily="34" charset="0"/>
                <a:cs typeface="Arial" pitchFamily="34" charset="0"/>
              </a:rPr>
              <a:t> </a:t>
            </a:r>
            <a: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
            </a:r>
            <a:b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br>
            <a:r>
              <a:rPr kumimoji="0" lang="ar-SA"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يعرف الاختبار "بأنه مجموعة من المثيرات تقدم للمفحوص؛ بهدف الحصول على استجابات كمية يتوقف عليها الحكم على فرد أو مجموعة أفراد</a:t>
            </a:r>
            <a: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a:t>
            </a:r>
            <a:b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br>
            <a: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 </a:t>
            </a:r>
            <a:r>
              <a:rPr kumimoji="0" lang="ar-SA"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أنواع الاختبار: للاختبار المقنن أنواع، وتوزع إلى فئات، وهي</a:t>
            </a:r>
            <a:r>
              <a:rPr kumimoji="0" lang="en-US" sz="1100" b="0" i="0" u="none" strike="noStrike" cap="none" normalizeH="0" baseline="0" dirty="0" smtClean="0">
                <a:ln>
                  <a:noFill/>
                </a:ln>
                <a:solidFill>
                  <a:srgbClr val="000000"/>
                </a:solidFill>
                <a:effectLst/>
                <a:latin typeface="Calibri" pitchFamily="34" charset="0"/>
                <a:ea typeface="Calibri" pitchFamily="34" charset="0"/>
                <a:cs typeface="Arial" pitchFamily="34" charset="0"/>
              </a:rPr>
              <a:t> </a:t>
            </a:r>
            <a:r>
              <a:rPr kumimoji="0" lang="ar-SA" sz="1600" b="0" i="0" u="none" strike="noStrike" cap="none" normalizeH="0" baseline="0" dirty="0" smtClean="0">
                <a:ln>
                  <a:noFill/>
                </a:ln>
                <a:solidFill>
                  <a:srgbClr val="000000"/>
                </a:solidFill>
                <a:effectLst/>
                <a:latin typeface="Calibri" pitchFamily="34" charset="0"/>
                <a:ea typeface="Calibri" pitchFamily="34" charset="0"/>
                <a:cs typeface="Arial" pitchFamily="34" charset="0"/>
              </a:rPr>
              <a:t>2</a:t>
            </a:r>
            <a:r>
              <a:rPr kumimoji="0" lang="en-US" sz="1100" b="0" i="0" u="none" strike="noStrike" cap="none" normalizeH="0" baseline="0" dirty="0" smtClean="0">
                <a:ln>
                  <a:noFill/>
                </a:ln>
                <a:solidFill>
                  <a:srgbClr val="000000"/>
                </a:solidFill>
                <a:effectLst/>
                <a:latin typeface="Calibri" pitchFamily="34" charset="0"/>
                <a:ea typeface="Calibri" pitchFamily="34" charset="0"/>
                <a:cs typeface="Arial" pitchFamily="34" charset="0"/>
              </a:rPr>
              <a:t>_</a:t>
            </a:r>
            <a: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
            </a:r>
            <a:b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br>
            <a:r>
              <a:rPr kumimoji="0" lang="ar-SA"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أ ـ أنواع الاختبارات وفق الإجراءات الإدارية</a:t>
            </a:r>
            <a:r>
              <a:rPr kumimoji="0" lang="en-US" sz="1100" b="0" i="0" u="none" strike="noStrike" cap="none" normalizeH="0" baseline="0" dirty="0" smtClean="0">
                <a:ln>
                  <a:noFill/>
                </a:ln>
                <a:solidFill>
                  <a:srgbClr val="000000"/>
                </a:solidFill>
                <a:effectLst/>
                <a:latin typeface="Calibri" pitchFamily="34" charset="0"/>
                <a:ea typeface="Calibri" pitchFamily="34" charset="0"/>
                <a:cs typeface="Arial" pitchFamily="34" charset="0"/>
              </a:rPr>
              <a:t> </a:t>
            </a:r>
            <a: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
            </a:r>
            <a:b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br>
            <a: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 </a:t>
            </a:r>
            <a:r>
              <a:rPr kumimoji="0" lang="ar-SA"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اختبارات فردية، وهي التي تصمم لقياس سمة ما لدى فرد</a:t>
            </a:r>
            <a: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
            </a:r>
            <a:b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br>
            <a: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 </a:t>
            </a:r>
            <a:r>
              <a:rPr kumimoji="0" lang="ar-SA"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اختبارات جماعية، وهي التي تصمم لقياس سمة ما لدى مجموعة</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Rectangle 1"/>
          <p:cNvSpPr>
            <a:spLocks noChangeArrowheads="1"/>
          </p:cNvSpPr>
          <p:nvPr/>
        </p:nvSpPr>
        <p:spPr bwMode="auto">
          <a:xfrm>
            <a:off x="0" y="-169770"/>
            <a:ext cx="9144000" cy="649408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
            </a:r>
            <a:b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br>
            <a:r>
              <a:rPr kumimoji="0" lang="ar-SA"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ب ـ أنواع الاختبارات وفق التعليمات</a:t>
            </a:r>
            <a:r>
              <a:rPr kumimoji="0" lang="en-US" sz="1100" b="0" i="0" u="none" strike="noStrike" cap="none" normalizeH="0" baseline="0" dirty="0" smtClean="0">
                <a:ln>
                  <a:noFill/>
                </a:ln>
                <a:solidFill>
                  <a:srgbClr val="000000"/>
                </a:solidFill>
                <a:effectLst/>
                <a:latin typeface="Calibri" pitchFamily="34" charset="0"/>
                <a:ea typeface="Calibri" pitchFamily="34" charset="0"/>
                <a:cs typeface="Arial" pitchFamily="34" charset="0"/>
              </a:rPr>
              <a:t> </a:t>
            </a:r>
            <a: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
            </a:r>
            <a:b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br>
            <a: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 </a:t>
            </a:r>
            <a:r>
              <a:rPr kumimoji="0" lang="ar-SA"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اختبارات شفهية، وهي التي توجه للمفحوص علناً</a:t>
            </a:r>
            <a: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a:t>
            </a:r>
            <a:b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br>
            <a: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 </a:t>
            </a:r>
            <a:r>
              <a:rPr kumimoji="0" lang="ar-SA"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اختبارات مكتوبة، وهي التي تعطى للمفحوص على ورق</a:t>
            </a:r>
            <a: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
            </a:r>
            <a:b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br>
            <a:r>
              <a:rPr kumimoji="0" lang="ar-SA"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جـ ـ أنواع الاختبارات وفق ما يطلب قياسه</a:t>
            </a:r>
            <a:r>
              <a:rPr kumimoji="0" lang="en-US" sz="1100" b="0" i="0" u="none" strike="noStrike" cap="none" normalizeH="0" baseline="0" dirty="0" smtClean="0">
                <a:ln>
                  <a:noFill/>
                </a:ln>
                <a:solidFill>
                  <a:srgbClr val="000000"/>
                </a:solidFill>
                <a:effectLst/>
                <a:latin typeface="Calibri" pitchFamily="34" charset="0"/>
                <a:ea typeface="Calibri" pitchFamily="34" charset="0"/>
                <a:cs typeface="Arial" pitchFamily="34" charset="0"/>
              </a:rPr>
              <a:t> </a:t>
            </a:r>
            <a: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
            </a:r>
            <a:b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br>
            <a: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 </a:t>
            </a:r>
            <a:r>
              <a:rPr kumimoji="0" lang="ar-SA"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اختبارات الاستعداد، وهي التي تقيس بعض المتغيرات العقلية أو تقيس القدرات والاستعدادات العقلية المعرفية</a:t>
            </a:r>
            <a: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a:t>
            </a:r>
            <a:b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br>
            <a: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 </a:t>
            </a:r>
            <a:r>
              <a:rPr kumimoji="0" lang="ar-SA"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اختبارات التحصيل، وهي التي تقيس ما حصل المتعلم من المعلومات، التي تعلمها، أو المهارات التي اكتسبها</a:t>
            </a:r>
            <a: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a:t>
            </a:r>
            <a:b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br>
            <a: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 </a:t>
            </a:r>
            <a:r>
              <a:rPr kumimoji="0" lang="ar-SA"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اختبارات الميول، وهي تهدف إلى معرفة تفضيلات الفرد؛ لإمكانية توجيهه نحو التخصص أو المهنة المناسبة له</a:t>
            </a:r>
            <a: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a:t>
            </a:r>
            <a:b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br>
            <a: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 </a:t>
            </a:r>
            <a:r>
              <a:rPr kumimoji="0" lang="ar-SA"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اختبارات الشخصية، وهي التي تقيس رؤية الفرد لنفسه وللآخرين، وأهليته في مواجهة موقف معين</a:t>
            </a:r>
            <a: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a:t>
            </a:r>
            <a:b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br>
            <a: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 </a:t>
            </a:r>
            <a:r>
              <a:rPr kumimoji="0" lang="ar-SA"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اختبارات الاتجاهات، وهي التي تقيس الميل العام للفرد والذي يؤثر على دافعيته وسلوكه</a:t>
            </a:r>
            <a:endPar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
            </a:r>
            <a:b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br>
            <a: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 </a:t>
            </a:r>
            <a:r>
              <a:rPr kumimoji="0" lang="ar-SA"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3ـ خطوات إعداد الاختبار: تتشابه أنواع الاختبارات في خطوات إعدادها، ويمكن تلخيص خطوات تصميم الاختبار فيما يلي</a:t>
            </a:r>
            <a: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a:t>
            </a:r>
            <a:r>
              <a:rPr kumimoji="0" lang="en-US" sz="11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 </a:t>
            </a:r>
            <a: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
            </a:r>
            <a:b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br>
            <a:r>
              <a:rPr kumimoji="0" lang="ar-SA"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أ ــ تحديد الهدف أو الأهداف من استخدام الاختبار كأداة لجمع البيانات المطلوبة</a:t>
            </a:r>
            <a: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
            </a:r>
            <a:b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br>
            <a:r>
              <a:rPr kumimoji="0" lang="ar-SA"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ب ــ تحديد الأبعاد التي سيقيسها الاختبار</a:t>
            </a:r>
            <a: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 </a:t>
            </a:r>
            <a:b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br>
            <a:r>
              <a:rPr kumimoji="0" lang="ar-SA"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جـ ــ تحديد محتوى هذه الأبعاد</a:t>
            </a:r>
            <a: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
            </a:r>
            <a:b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br>
            <a:r>
              <a:rPr kumimoji="0" lang="ar-SA"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د ــ صياغة المثيرات المناسبة (أسئلة، رسوم، صور</a:t>
            </a:r>
            <a: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 </a:t>
            </a:r>
            <a:b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br>
            <a:r>
              <a:rPr kumimoji="0" lang="ar-SA"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هـ ــ صياغة تعليمات الاختبار</a:t>
            </a:r>
            <a: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a:t>
            </a:r>
            <a:b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br>
            <a:r>
              <a:rPr kumimoji="0" lang="ar-SA"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و ــ وضع نظام تقدير درجات الاختبار</a:t>
            </a:r>
            <a: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a:t>
            </a:r>
            <a:b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br>
            <a:r>
              <a:rPr kumimoji="0" lang="ar-SA"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ز ــ إخراج الصورة الأولية للاختبار</a:t>
            </a:r>
            <a: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a:t>
            </a:r>
            <a:b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br>
            <a:r>
              <a:rPr kumimoji="0" lang="ar-SA"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ح ـ تطبيق الاختبار على عينة من أفراد مجتمع الدراسة</a:t>
            </a:r>
            <a: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a:t>
            </a:r>
            <a:b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br>
            <a:r>
              <a:rPr kumimoji="0" lang="ar-SA"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ط ــ عرض الاختبار في صورته الأولية على مجموعة من ذوي الخبرة</a:t>
            </a:r>
            <a: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a:t>
            </a:r>
            <a:b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br>
            <a:r>
              <a:rPr kumimoji="0" lang="ar-SA"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ي ــ إجراء التعديلات اللازمة على ضوء الملحوظات الواردة في فقرتي (ح) و(ط</a:t>
            </a:r>
            <a: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a:t>
            </a:r>
            <a:b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br>
            <a:r>
              <a:rPr kumimoji="0" lang="ar-SA"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ك ــ إخراج الصورة النهائية للاختبار</a:t>
            </a:r>
            <a: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a:t>
            </a:r>
            <a:b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br>
            <a:r>
              <a:rPr kumimoji="0" lang="ar-SA"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ل ــ التحقق من صدق الاختبار وثباته</a:t>
            </a:r>
            <a: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a:t>
            </a:r>
            <a:b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br>
            <a:r>
              <a:rPr kumimoji="0" lang="ar-SA"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م ــ إعداد دليل الاختبار، ويتضمن الإطار النظري وإجراءات تطبيقه، وتصحيحه، وتفسير نتائجه</a:t>
            </a:r>
            <a: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a:t>
            </a:r>
            <a:r>
              <a:rPr kumimoji="0" lang="en-US" sz="800" b="0" i="0" u="none" strike="noStrike" cap="none" normalizeH="0" baseline="0" dirty="0" smtClean="0">
                <a:ln>
                  <a:noFill/>
                </a:ln>
                <a:solidFill>
                  <a:schemeClr val="tx1"/>
                </a:solidFill>
                <a:effectLst/>
                <a:latin typeface="Arial" pitchFamily="34" charset="0"/>
                <a:cs typeface="Arial" pitchFamily="34" charset="0"/>
              </a:rPr>
              <a:t>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154758"/>
          </a:xfrm>
        </p:spPr>
        <p:txBody>
          <a:bodyPr>
            <a:normAutofit fontScale="90000"/>
          </a:bodyPr>
          <a:lstStyle/>
          <a:p>
            <a:pPr algn="just"/>
            <a:r>
              <a:rPr lang="ar-IQ" dirty="0" smtClean="0"/>
              <a:t> </a:t>
            </a:r>
            <a:r>
              <a:rPr lang="en-US" dirty="0" smtClean="0"/>
              <a:t/>
            </a:r>
            <a:br>
              <a:rPr lang="en-US" dirty="0" smtClean="0"/>
            </a:br>
            <a:r>
              <a:rPr lang="en-US" dirty="0" smtClean="0"/>
              <a:t/>
            </a:r>
            <a:br>
              <a:rPr lang="en-US" dirty="0" smtClean="0"/>
            </a:br>
            <a:r>
              <a:rPr lang="ar-SA" sz="3100" dirty="0" smtClean="0"/>
              <a:t>يبدو بصفة عامة إن الإنسان منذ نشأته قد أحاطت به المشكلات ينبغي عليه ان يواجهها ويعمل على إيجاد حلول مناسبة لها . وهذه المشكلات متعددة ومتنوعة شأنها شأن الحياة نفسها  اذ يندر ان يمضي يوم دون ان يقوم فيه بالبحث والتساؤل ازاء جانب من جوانب بيئته بغية الحصول على المعرفة التي تجيب عن تساؤلاته وتساعده على حل المشكلات والتغلب على الصعوبات التي توجهه في حياته، واستخدم الإنسان مصادر متعددة في سبيل الحصول على هذه المعرفة في سياق تطوره وتفكيره والمراحل التي مر بها البحث عن الحقيقة منها المحاولة والخطأ والخبرة الشخصية والسلطة وأهل الخبرة والعرف والتقاليد والتأمل ...الخ ثم كان اكتشافه واستخدامه للمنهج العلمي في التفكير والبحث الذي يجمع بين الاستقراء والاستنباط ويستخدم أساليب الملاحظة الدقيقة للوقائع الملموسة وفرض الفروض والتجربة للوصول الى المعرفة والتحقق من صحتها</a:t>
            </a:r>
            <a:r>
              <a:rPr lang="ar-IQ" sz="3100" dirty="0" smtClean="0"/>
              <a:t>                                </a:t>
            </a:r>
            <a:endParaRPr lang="en-US" sz="3100"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Rectangle 1"/>
          <p:cNvSpPr>
            <a:spLocks noChangeArrowheads="1"/>
          </p:cNvSpPr>
          <p:nvPr/>
        </p:nvSpPr>
        <p:spPr bwMode="auto">
          <a:xfrm>
            <a:off x="0" y="-14132"/>
            <a:ext cx="9144000" cy="538609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r" fontAlgn="base">
              <a:spcBef>
                <a:spcPct val="0"/>
              </a:spcBef>
              <a:spcAft>
                <a:spcPct val="0"/>
              </a:spcAft>
            </a:pPr>
            <a: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
            </a:r>
            <a:b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br>
            <a: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 </a:t>
            </a:r>
            <a:r>
              <a:rPr kumimoji="0" lang="ar-SA"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ـ خصائص الاختبار الجيد: يتسم الاختبار الجيد بخصائص متفق عليها لدى المهتمين بالتقويم التربوي، والمنهجية العلمية، وهي</a:t>
            </a:r>
            <a: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a:t>
            </a:r>
            <a:r>
              <a:rPr lang="ar-SA" sz="1400" dirty="0" smtClean="0">
                <a:solidFill>
                  <a:srgbClr val="000000"/>
                </a:solidFill>
                <a:latin typeface="Simplified Arabic" pitchFamily="18" charset="-78"/>
                <a:ea typeface="Calibri" pitchFamily="34" charset="0"/>
                <a:cs typeface="Simplified Arabic" pitchFamily="18" charset="-78"/>
              </a:rPr>
              <a:t>4</a:t>
            </a:r>
            <a:r>
              <a:rPr kumimoji="0" lang="en-US" sz="1100" b="0" i="0" u="none" strike="noStrike" cap="none" normalizeH="0" baseline="0" dirty="0" smtClean="0">
                <a:ln>
                  <a:noFill/>
                </a:ln>
                <a:solidFill>
                  <a:srgbClr val="000000"/>
                </a:solidFill>
                <a:effectLst/>
                <a:latin typeface="Calibri" pitchFamily="34" charset="0"/>
                <a:ea typeface="Calibri" pitchFamily="34" charset="0"/>
                <a:cs typeface="Arial" pitchFamily="34" charset="0"/>
              </a:rPr>
              <a:t> </a:t>
            </a:r>
            <a: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
            </a:r>
            <a:b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br>
            <a:r>
              <a:rPr kumimoji="0" lang="ar-SA"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أ ــ الموضوعية، ويقصد بها أن يعطيَ السؤالُ المعنى نفسه لجميع المفحوصين بحيث لا يقبل التأويل . ولتوافر هذه الخاصية في الاختبار تستخدم الاختبارات الموضوعية بأشكالها المختلفة</a:t>
            </a:r>
            <a: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
            </a:r>
            <a:b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br>
            <a:r>
              <a:rPr kumimoji="0" lang="ar-SA"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ب ــ الصدق، ويقصد بصدق الاختبار مدى قدرته على قياس المجال الذي وضع من أجله. فإذا أعد المعلم اختباراً يقيس مقدرة التلاميذ على إجراء عملية الضرب، فيكون الاختبار صادقاً إذا قاس هذه المقدرة ويكون غير صادق إذا قاس مقدرة أخرى</a:t>
            </a:r>
            <a: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a:t>
            </a:r>
            <a:b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br>
            <a:r>
              <a:rPr kumimoji="0" lang="ar-SA"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جـ ــ الثبات، ويقصد بثبات الاختبار أن يعطي الاختبار النتائج نفسها إذا ما تم استخدامه أكثر من مرة تحت ظروف مماثلة</a:t>
            </a:r>
            <a: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a:t>
            </a:r>
            <a:b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br>
            <a: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
            </a:r>
            <a:b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b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ar-SA" sz="1600" b="0" i="0" u="none" strike="noStrike" cap="none" normalizeH="0" baseline="0" dirty="0" smtClean="0">
                <a:ln>
                  <a:noFill/>
                </a:ln>
                <a:solidFill>
                  <a:srgbClr val="000000"/>
                </a:solidFill>
                <a:effectLst/>
                <a:latin typeface="Simplified Arabic" pitchFamily="18" charset="-78"/>
                <a:ea typeface="Times New Roman" pitchFamily="18" charset="0"/>
                <a:cs typeface="Simplified Arabic" pitchFamily="18" charset="-78"/>
              </a:rPr>
              <a:t>9_ </a:t>
            </a:r>
            <a:r>
              <a:rPr kumimoji="0" lang="ar-SA" sz="1600" b="0" i="0" u="sng" strike="noStrike" cap="none" normalizeH="0" baseline="0" dirty="0" smtClean="0">
                <a:ln>
                  <a:noFill/>
                </a:ln>
                <a:solidFill>
                  <a:srgbClr val="000000"/>
                </a:solidFill>
                <a:effectLst/>
                <a:latin typeface="Simplified Arabic" pitchFamily="18" charset="-78"/>
                <a:ea typeface="Times New Roman" pitchFamily="18" charset="0"/>
                <a:cs typeface="Simplified Arabic" pitchFamily="18" charset="-78"/>
              </a:rPr>
              <a:t>اعداد تقرير البحث</a:t>
            </a:r>
            <a:endParaRPr kumimoji="0" lang="en-US" sz="800" b="0" i="0" u="sng"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ar-IQ"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 </a:t>
            </a:r>
            <a:r>
              <a:rPr kumimoji="0" lang="ar-SA" sz="1600" b="0" i="0" u="sng"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اعداد خطة البحث</a:t>
            </a:r>
            <a:endParaRPr kumimoji="0" lang="ar-IQ" sz="1600" b="0" i="0" u="sng"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ar-SA"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بعد اجتياز الطالب المرحلة النظرية يقوم بتحديد مشكلة يراد بحثها ويتطلب الامر تقديم خطة مقترحة لبحثه في بعض الجامعات وقد يكون هذا المقترح في جامعات اخرى جزء من المتطلبات التي يقدمها الطالب في الحلقة الدراسية للموافقة عليها</a:t>
            </a:r>
            <a: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 </a:t>
            </a:r>
            <a:b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br>
            <a:r>
              <a:rPr kumimoji="0" lang="ar-SA"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وتحتوي خطة البحث على عدد من العناصر ينبغي على الطالب ان يراعيها عند اعداده وكتابتها وتشمل</a:t>
            </a:r>
            <a: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a:t>
            </a:r>
            <a:r>
              <a:rPr kumimoji="0" lang="en-US" sz="1600" b="0" i="0" u="none" strike="noStrike" cap="none" normalizeH="0" baseline="0" dirty="0" smtClean="0">
                <a:ln>
                  <a:noFill/>
                </a:ln>
                <a:solidFill>
                  <a:schemeClr val="tx1"/>
                </a:solidFill>
                <a:effectLst/>
                <a:latin typeface="Calibri"/>
                <a:ea typeface="Calibri" pitchFamily="34" charset="0"/>
                <a:cs typeface="Simplified Arabic" pitchFamily="18" charset="-78"/>
              </a:rPr>
              <a:t> </a:t>
            </a:r>
            <a: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
            </a:r>
            <a:b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br>
            <a:r>
              <a:rPr kumimoji="0" lang="ar-SA"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1_العنوان : كل بحث له عنوان معين يعبر عنه بدقة ووضوح وايجاز عن طبيعة الدراسة ومجالها ولا يقصد بالعنوان ان يكون صياغة للمشكلة لان طبيعة المشكلة واسلوب صياغتها تختلف عن عنوان البحث وعند كتابة البحث يجب مراعاة بعض الاعتبارات وقد حددها فان دالين</a:t>
            </a:r>
            <a:endParaRPr kumimoji="0" lang="ar-IQ"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endParaRPr>
          </a:p>
          <a:p>
            <a:pPr lvl="0" algn="r" eaLnBrk="0" fontAlgn="base" hangingPunct="0">
              <a:spcBef>
                <a:spcPct val="0"/>
              </a:spcBef>
              <a:spcAft>
                <a:spcPct val="0"/>
              </a:spcAft>
            </a:pPr>
            <a:r>
              <a:rPr lang="ar-SA" sz="1600" dirty="0" smtClean="0">
                <a:solidFill>
                  <a:srgbClr val="000000"/>
                </a:solidFill>
                <a:latin typeface="Simplified Arabic" pitchFamily="18" charset="-78"/>
                <a:ea typeface="Calibri" pitchFamily="34" charset="0"/>
                <a:cs typeface="Simplified Arabic" pitchFamily="18" charset="-78"/>
              </a:rPr>
              <a:t>بالاتي</a:t>
            </a:r>
            <a:r>
              <a:rPr kumimoji="0" lang="ar-IQ"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a:t>
            </a:r>
            <a:r>
              <a:rPr kumimoji="0" lang="ar-SA"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 </a:t>
            </a:r>
            <a:r>
              <a:rPr kumimoji="0" lang="en-US" sz="1600" b="0" i="0" u="none" strike="noStrike" cap="none" normalizeH="0" baseline="0" dirty="0" smtClean="0">
                <a:ln>
                  <a:noFill/>
                </a:ln>
                <a:solidFill>
                  <a:schemeClr val="tx1"/>
                </a:solidFill>
                <a:effectLst/>
                <a:latin typeface="Calibri"/>
                <a:ea typeface="Calibri" pitchFamily="34" charset="0"/>
                <a:cs typeface="Simplified Arabic" pitchFamily="18" charset="-78"/>
              </a:rPr>
              <a:t> </a:t>
            </a:r>
            <a: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
            </a:r>
            <a:b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br>
            <a:r>
              <a:rPr kumimoji="0" lang="ar-SA"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1_هل يحدد العنوان ميدان المشكلة تحديدا دقيقا ؟</a:t>
            </a:r>
            <a:r>
              <a:rPr kumimoji="0" lang="en-US" sz="1600" b="0" i="0" u="none" strike="noStrike" cap="none" normalizeH="0" baseline="0" dirty="0" smtClean="0">
                <a:ln>
                  <a:noFill/>
                </a:ln>
                <a:solidFill>
                  <a:schemeClr val="tx1"/>
                </a:solidFill>
                <a:effectLst/>
                <a:latin typeface="Calibri"/>
                <a:ea typeface="Calibri" pitchFamily="34" charset="0"/>
                <a:cs typeface="Simplified Arabic" pitchFamily="18" charset="-78"/>
              </a:rPr>
              <a:t> </a:t>
            </a:r>
            <a: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
            </a:r>
            <a:b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br>
            <a:r>
              <a:rPr kumimoji="0" lang="ar-SA"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2_هل العنوان واضح وموجز ووصفي بدرجة كافية بتصنيف الدراسة في فئتها المناسبة ؟</a:t>
            </a:r>
            <a:r>
              <a:rPr kumimoji="0" lang="en-US" sz="1600" b="0" i="0" u="none" strike="noStrike" cap="none" normalizeH="0" baseline="0" dirty="0" smtClean="0">
                <a:ln>
                  <a:noFill/>
                </a:ln>
                <a:solidFill>
                  <a:schemeClr val="tx1"/>
                </a:solidFill>
                <a:effectLst/>
                <a:latin typeface="Calibri"/>
                <a:ea typeface="Calibri" pitchFamily="34" charset="0"/>
                <a:cs typeface="Simplified Arabic" pitchFamily="18" charset="-78"/>
              </a:rPr>
              <a:t> </a:t>
            </a:r>
            <a: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
            </a:r>
            <a:b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br>
            <a:r>
              <a:rPr kumimoji="0" lang="ar-SA"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3_هل تم تجنب الكلمات التي لامبرر لها مثل دراسة في او تحليل ؟</a:t>
            </a:r>
            <a:r>
              <a:rPr kumimoji="0" lang="en-US" sz="1600" b="0" i="0" u="none" strike="noStrike" cap="none" normalizeH="0" baseline="0" dirty="0" smtClean="0">
                <a:ln>
                  <a:noFill/>
                </a:ln>
                <a:solidFill>
                  <a:schemeClr val="tx1"/>
                </a:solidFill>
                <a:effectLst/>
                <a:latin typeface="Calibri"/>
                <a:ea typeface="Calibri" pitchFamily="34" charset="0"/>
                <a:cs typeface="Simplified Arabic" pitchFamily="18" charset="-78"/>
              </a:rPr>
              <a:t> </a:t>
            </a:r>
            <a: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
            </a:r>
            <a:b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br>
            <a:r>
              <a:rPr kumimoji="0" lang="ar-SA"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4_هل تخدم الاسماء بوصفها موجهات في العنوان ؟</a:t>
            </a:r>
            <a:r>
              <a:rPr kumimoji="0" lang="en-US" sz="1600" b="0" i="0" u="none" strike="noStrike" cap="none" normalizeH="0" baseline="0" dirty="0" smtClean="0">
                <a:ln>
                  <a:noFill/>
                </a:ln>
                <a:solidFill>
                  <a:schemeClr val="tx1"/>
                </a:solidFill>
                <a:effectLst/>
                <a:latin typeface="Calibri"/>
                <a:ea typeface="Calibri" pitchFamily="34" charset="0"/>
                <a:cs typeface="Simplified Arabic" pitchFamily="18" charset="-78"/>
              </a:rPr>
              <a:t> </a:t>
            </a:r>
            <a:endPar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ar-SA"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5_هل وضعت الكلمات الاساسية في بداية عبارة العنوان ؟</a:t>
            </a:r>
            <a:r>
              <a:rPr kumimoji="0" lang="en-US" sz="800" b="0" i="0" u="none" strike="noStrike" cap="none" normalizeH="0" baseline="0" dirty="0" smtClean="0">
                <a:ln>
                  <a:noFill/>
                </a:ln>
                <a:solidFill>
                  <a:schemeClr val="tx1"/>
                </a:solidFill>
                <a:effectLst/>
                <a:latin typeface="Arial" pitchFamily="34" charset="0"/>
                <a:cs typeface="Arial" pitchFamily="34" charset="0"/>
              </a:rPr>
              <a:t>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428992" y="2143116"/>
            <a:ext cx="4857784" cy="584775"/>
          </a:xfrm>
          <a:prstGeom prst="rect">
            <a:avLst/>
          </a:prstGeom>
          <a:noFill/>
        </p:spPr>
        <p:txBody>
          <a:bodyPr wrap="square" rtlCol="0">
            <a:spAutoFit/>
          </a:bodyPr>
          <a:lstStyle/>
          <a:p>
            <a:r>
              <a:rPr lang="ar-IQ" sz="3200" dirty="0" smtClean="0"/>
              <a:t>المحاضرة الحادية عشر</a:t>
            </a:r>
            <a:endParaRPr lang="en-US" sz="3200" dirty="0"/>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0658" name="Picture 2" descr="Image result for â«ØµÙØ± ÙÙÙØ§ÙØ¬ Ø§ÙØ¨Ø­Ø« Ø§ÙØ¹ÙÙÙâ¬â"/>
          <p:cNvPicPr>
            <a:picLocks noChangeAspect="1" noChangeArrowheads="1"/>
          </p:cNvPicPr>
          <p:nvPr/>
        </p:nvPicPr>
        <p:blipFill>
          <a:blip r:embed="rId2" cstate="print"/>
          <a:srcRect/>
          <a:stretch>
            <a:fillRect/>
          </a:stretch>
        </p:blipFill>
        <p:spPr bwMode="auto">
          <a:xfrm>
            <a:off x="785786" y="500042"/>
            <a:ext cx="7143750" cy="4762500"/>
          </a:xfrm>
          <a:prstGeom prst="rect">
            <a:avLst/>
          </a:prstGeom>
          <a:noFill/>
        </p:spPr>
      </p:pic>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Rectangle 1"/>
          <p:cNvSpPr>
            <a:spLocks noChangeArrowheads="1"/>
          </p:cNvSpPr>
          <p:nvPr/>
        </p:nvSpPr>
        <p:spPr bwMode="auto">
          <a:xfrm>
            <a:off x="0" y="944917"/>
            <a:ext cx="9144000" cy="353943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Calibri"/>
                <a:ea typeface="Calibri" pitchFamily="34" charset="0"/>
                <a:cs typeface="Simplified Arabic" pitchFamily="18" charset="-78"/>
              </a:rPr>
              <a:t> </a:t>
            </a:r>
            <a: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
            </a:r>
            <a:b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br>
            <a:r>
              <a:rPr kumimoji="0" lang="ar-SA"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مشكلة البحث : عند اختيار عنوان البحث على الباحث ان يتأكد من جوانب اساسية لبحثه</a:t>
            </a:r>
            <a: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 :</a:t>
            </a:r>
            <a:r>
              <a:rPr kumimoji="0" lang="ar-SA"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2</a:t>
            </a:r>
            <a:r>
              <a:rPr kumimoji="0" lang="en-US" sz="1600" b="0" i="0" u="none" strike="noStrike" cap="none" normalizeH="0" baseline="0" dirty="0" smtClean="0">
                <a:ln>
                  <a:noFill/>
                </a:ln>
                <a:solidFill>
                  <a:schemeClr val="tx1"/>
                </a:solidFill>
                <a:effectLst/>
                <a:latin typeface="Calibri"/>
                <a:ea typeface="Calibri" pitchFamily="34" charset="0"/>
                <a:cs typeface="Simplified Arabic" pitchFamily="18" charset="-78"/>
              </a:rPr>
              <a:t> </a:t>
            </a:r>
            <a: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
            </a:r>
            <a:b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br>
            <a:r>
              <a:rPr kumimoji="0" lang="ar-SA"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1_اهتمام الباحث بالموضوع " درجة ميل الباحث " ان لاهتمام الباحث بلموضوع او المشكلة التي يختارها اهمية خاصة في القيام بالبحث واتمامه لان الاهتمام الشخصي بلبحث يزيد من الافعية للعمل ثم احتمالات النجاح فيه</a:t>
            </a:r>
            <a: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 </a:t>
            </a:r>
            <a:b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br>
            <a: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 </a:t>
            </a:r>
            <a:r>
              <a:rPr kumimoji="0" lang="ar-SA"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2_امكانية بحث المشكلة في ضوء خبرة الباحث اذ كثيرا ما يحدث ان يختار الباحث موضوعا معينا عند قيامه باجراء البحث يتوصل بعد مدة الى ان خبراته في الموضوع لاتساعد على الاستمرار ومنها افتقاره للنظرية التي تقوده او الى مهارات في التكنيك الإحصائي المناسب وليس لديه خبرة بذلك</a:t>
            </a:r>
            <a:r>
              <a:rPr kumimoji="0" lang="en-US" sz="1600" b="0" i="0" u="none" strike="noStrike" cap="none" normalizeH="0" baseline="0" dirty="0" smtClean="0">
                <a:ln>
                  <a:noFill/>
                </a:ln>
                <a:solidFill>
                  <a:schemeClr val="tx1"/>
                </a:solidFill>
                <a:effectLst/>
                <a:latin typeface="Calibri"/>
                <a:ea typeface="Calibri" pitchFamily="34" charset="0"/>
                <a:cs typeface="Simplified Arabic" pitchFamily="18" charset="-78"/>
              </a:rPr>
              <a:t> </a:t>
            </a:r>
            <a: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
            </a:r>
            <a:b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br>
            <a:r>
              <a:rPr kumimoji="0" lang="ar-SA"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3_توافر البيانات والمعلومات والمصادر تعد البيانات والمعلومات والمصادر التي يحتاج اليها الباحث في بحثه من الامور المهمة عند اختيار مشكلة البحث اذ ان صعوبة الحصول على البيانات اللازمة او عدم كفايتها يؤدي الى صعوبة تنفيذ خطة البحث</a:t>
            </a:r>
            <a: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 </a:t>
            </a:r>
            <a:b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br>
            <a:r>
              <a:rPr kumimoji="0" lang="ar-SA"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4_الاشراف على الباحث ان يتأكد عند اختياره لموضوع معين انه يسهل عليه ايجاد المشرف العلمي المتخصص الذي يستطيع التوجيه في مثل هذا البحث في الكلية التي يدرس فيها</a:t>
            </a:r>
            <a:r>
              <a:rPr kumimoji="0" lang="en-US" sz="1600" b="0" i="0" u="none" strike="noStrike" cap="none" normalizeH="0" baseline="0" dirty="0" smtClean="0">
                <a:ln>
                  <a:noFill/>
                </a:ln>
                <a:solidFill>
                  <a:schemeClr val="tx1"/>
                </a:solidFill>
                <a:effectLst/>
                <a:latin typeface="Calibri"/>
                <a:ea typeface="Calibri" pitchFamily="34" charset="0"/>
                <a:cs typeface="Simplified Arabic" pitchFamily="18" charset="-78"/>
              </a:rPr>
              <a:t> </a:t>
            </a:r>
            <a: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
            </a:r>
            <a:b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br>
            <a:r>
              <a:rPr kumimoji="0" lang="ar-SA"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أ-الوقت والكلفة لابد للباحث عند اختياره موضوع البحث الذي يروم القيام به ان يراعي الوقت الذي يحتاج اليه لانهاء بحثه</a:t>
            </a:r>
            <a: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 </a:t>
            </a:r>
            <a:b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br>
            <a:r>
              <a:rPr kumimoji="0" lang="ar-SA"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ب_تكاليف البحث : ينبغي ان ينتبه الباحث عند اختياره لبحثه الى التكاليف التي يحتاج اليها لتنفيذ البحث والى أي مدى يمكن ان يوفر ذلك في حدود الامكانات المالية المتاحة</a:t>
            </a:r>
            <a: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3730" name="Picture 2" descr="Related image"/>
          <p:cNvPicPr>
            <a:picLocks noChangeAspect="1" noChangeArrowheads="1"/>
          </p:cNvPicPr>
          <p:nvPr/>
        </p:nvPicPr>
        <p:blipFill>
          <a:blip r:embed="rId2" cstate="print"/>
          <a:srcRect/>
          <a:stretch>
            <a:fillRect/>
          </a:stretch>
        </p:blipFill>
        <p:spPr bwMode="auto">
          <a:xfrm>
            <a:off x="1643042" y="1142984"/>
            <a:ext cx="5286412" cy="3000396"/>
          </a:xfrm>
          <a:prstGeom prst="rect">
            <a:avLst/>
          </a:prstGeom>
          <a:noFill/>
        </p:spPr>
      </p:pic>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85720" y="0"/>
            <a:ext cx="8858280" cy="4801314"/>
          </a:xfrm>
          <a:prstGeom prst="rect">
            <a:avLst/>
          </a:prstGeom>
        </p:spPr>
        <p:txBody>
          <a:bodyPr wrap="square">
            <a:spAutoFit/>
          </a:bodyPr>
          <a:lstStyle/>
          <a:p>
            <a:pPr algn="r"/>
            <a:r>
              <a:rPr lang="en-US" dirty="0" smtClean="0"/>
              <a:t> </a:t>
            </a:r>
            <a:br>
              <a:rPr lang="en-US" dirty="0" smtClean="0"/>
            </a:br>
            <a:r>
              <a:rPr lang="ar-IQ" dirty="0" smtClean="0"/>
              <a:t>3- </a:t>
            </a:r>
            <a:r>
              <a:rPr lang="ar-SA" dirty="0" smtClean="0"/>
              <a:t>الاطار النظري للبحث</a:t>
            </a:r>
            <a:r>
              <a:rPr lang="en-US" dirty="0" smtClean="0"/>
              <a:t> </a:t>
            </a:r>
            <a:br>
              <a:rPr lang="en-US" dirty="0" smtClean="0"/>
            </a:br>
            <a:r>
              <a:rPr lang="ar-SA" dirty="0" smtClean="0"/>
              <a:t>على الطالب عند اختياره لموضوع بحثه ان يكون ملما بالاطار النظري له اذ ان لكل بحث سواء غلب عليه الطابع الاكاديمي النظري او العملي او غلب عليه الطابع التطبيقي اطارا نظريا</a:t>
            </a:r>
            <a:r>
              <a:rPr lang="en-US" dirty="0" smtClean="0"/>
              <a:t>  </a:t>
            </a:r>
            <a:br>
              <a:rPr lang="en-US" dirty="0" smtClean="0"/>
            </a:br>
            <a:r>
              <a:rPr lang="ar-SA" dirty="0" smtClean="0"/>
              <a:t>والمقصود بالاطار النظري وجود رؤى متباينة ومدارس مختلفة ونظريات متعددة ولا بد للباحث ان تكون له رؤيته الخاصة كما لابد له ان ينتمي الى مدرسة فكرية ما كذلك لابد له من ان يتبنى وجهة نظر معينة والباحث المستنير يستطيع ان يقوم تلك الأدبيات بالتحليل والنقد ثم الرفض وبذا يكون له موقف مختار بوعي وبصيرة وحين يختار الباحث المدرسة الكرية او النظرية التي سينطلق منها تكون له حينذاك القدرة على مناقثشة وتحليل ونقد النظريات الاخرى من الموقع الذي يتبناه.</a:t>
            </a:r>
            <a:r>
              <a:rPr lang="en-US" dirty="0" smtClean="0"/>
              <a:t> </a:t>
            </a:r>
            <a:br>
              <a:rPr lang="en-US" dirty="0" smtClean="0"/>
            </a:br>
            <a:r>
              <a:rPr lang="ar-IQ" dirty="0" smtClean="0"/>
              <a:t>4- </a:t>
            </a:r>
            <a:r>
              <a:rPr lang="ar-SA" dirty="0" smtClean="0"/>
              <a:t>اهداف البحث </a:t>
            </a:r>
            <a:r>
              <a:rPr lang="en-US" dirty="0" smtClean="0"/>
              <a:t> </a:t>
            </a:r>
            <a:br>
              <a:rPr lang="en-US" dirty="0" smtClean="0"/>
            </a:br>
            <a:r>
              <a:rPr lang="ar-SA" dirty="0" smtClean="0"/>
              <a:t>لابد من تحديد الاهداف والفرضيات او الاسئلة المطروحة بشكل واضح ودقيق وواقعي ويمكن ان نقول بعبارة اخرى مالاسئلة التي سيجيب عنها البحث او مالافتراضات التي يعمل الباحث لتحقيقها او ماهي الجوانب التي يسعى الباحث لتوضيحها ضمن تحديد المشكلة ؟ والفشل في تحديد الاهداف بشكل واضح ودقيق يسبب سوء الفهم وتكون النتيجة ضياع الجهد وفقدان الهدف.</a:t>
            </a:r>
            <a:r>
              <a:rPr lang="en-US" dirty="0" smtClean="0"/>
              <a:t> </a:t>
            </a:r>
            <a:br>
              <a:rPr lang="en-US" dirty="0" smtClean="0"/>
            </a:br>
            <a:r>
              <a:rPr lang="ar-SA" dirty="0" smtClean="0"/>
              <a:t>واذا لم يعرف الباحث اهداف بحثه سيظل حائرا لايعلم مايجب جمعه من البيانات ولذا يكون مهما تحديد اهاف البحث بدقة اذ ان وضع اهداف عامة غير محددة اجرائيا بحيث يسهل ملاحظة مظاهرها وقياسها يجعل مفاهيم البحث غير متسمة بالغموض ومن ثم يصعب تناولها وضبطها.</a:t>
            </a:r>
            <a:endParaRPr lang="en-US" dirty="0"/>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Rectangle 1"/>
          <p:cNvSpPr>
            <a:spLocks noChangeArrowheads="1"/>
          </p:cNvSpPr>
          <p:nvPr/>
        </p:nvSpPr>
        <p:spPr bwMode="auto">
          <a:xfrm>
            <a:off x="0" y="1448502"/>
            <a:ext cx="9144000" cy="455509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ar-SA"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تحديد الوحدة الاحصائية</a:t>
            </a:r>
            <a: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 </a:t>
            </a:r>
            <a:r>
              <a:rPr kumimoji="0" lang="ar-SA"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5</a:t>
            </a:r>
            <a: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_</a:t>
            </a:r>
            <a:r>
              <a:rPr kumimoji="0" lang="en-US" sz="1600" b="0" i="0" u="none" strike="noStrike" cap="none" normalizeH="0" baseline="0" dirty="0" smtClean="0">
                <a:ln>
                  <a:noFill/>
                </a:ln>
                <a:solidFill>
                  <a:schemeClr val="tx1"/>
                </a:solidFill>
                <a:effectLst/>
                <a:latin typeface="Calibri"/>
                <a:ea typeface="Calibri" pitchFamily="34" charset="0"/>
                <a:cs typeface="Simplified Arabic" pitchFamily="18" charset="-78"/>
              </a:rPr>
              <a:t> </a:t>
            </a:r>
            <a: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
            </a:r>
            <a:b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br>
            <a:r>
              <a:rPr kumimoji="0" lang="ar-SA"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بعد تحديد الوحدات التي تتكون منها البيانات هناك مسألة ذات أهمية خاصة ويتمثل ذلك في المفاضلة بين اسلوب الحصر الشامل واسلوب المعاينة في عملية جمع المعلومات ويعتمد اختيار الوحدة الاحصائية على هدف البحث اذ هما متلازمان اذ تتحدد الوحدة الاحصائية عن طريق الهدف كما ان الهدف بدوره يتحكم في اختيار الوحدة الإحصائية المناسبة</a:t>
            </a:r>
            <a: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 </a:t>
            </a:r>
            <a:b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br>
            <a:r>
              <a:rPr kumimoji="0" lang="ar-SA"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ادوات البحث</a:t>
            </a:r>
            <a: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 </a:t>
            </a:r>
            <a:r>
              <a:rPr kumimoji="0" lang="ar-SA"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6</a:t>
            </a:r>
            <a: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_</a:t>
            </a:r>
            <a:r>
              <a:rPr kumimoji="0" lang="en-US" sz="1600" b="0" i="0" u="none" strike="noStrike" cap="none" normalizeH="0" baseline="0" dirty="0" smtClean="0">
                <a:ln>
                  <a:noFill/>
                </a:ln>
                <a:solidFill>
                  <a:schemeClr val="tx1"/>
                </a:solidFill>
                <a:effectLst/>
                <a:latin typeface="Calibri"/>
                <a:ea typeface="Calibri" pitchFamily="34" charset="0"/>
                <a:cs typeface="Simplified Arabic" pitchFamily="18" charset="-78"/>
              </a:rPr>
              <a:t> </a:t>
            </a:r>
            <a: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
            </a:r>
            <a:b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br>
            <a:r>
              <a:rPr kumimoji="0" lang="ar-SA"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المعروف ان ادوات البحث كالعينة المستخدمة محكومة بمنهج البحث المستخدم فلكل منهج ادوات خاصة به .ومن ادوات البحث المقابلة والملاحظة والاستفتاء والاختبارات .. ولكل من هذه الادوات مزاياها ونواقصها</a:t>
            </a:r>
            <a: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 </a:t>
            </a:r>
            <a:b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br>
            <a:r>
              <a:rPr kumimoji="0" lang="ar-SA"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اعتبارات عامة عند اعداد البحث</a:t>
            </a:r>
            <a:r>
              <a:rPr kumimoji="0" lang="en-US" sz="1600" b="0" i="0" u="none" strike="noStrike" cap="none" normalizeH="0" baseline="0" dirty="0" smtClean="0">
                <a:ln>
                  <a:noFill/>
                </a:ln>
                <a:solidFill>
                  <a:schemeClr val="tx1"/>
                </a:solidFill>
                <a:effectLst/>
                <a:latin typeface="Calibri"/>
                <a:ea typeface="Calibri" pitchFamily="34" charset="0"/>
                <a:cs typeface="Simplified Arabic" pitchFamily="18" charset="-78"/>
              </a:rPr>
              <a:t> </a:t>
            </a:r>
            <a: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
            </a:r>
            <a:b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br>
            <a:r>
              <a:rPr kumimoji="0" lang="ar-SA"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1_عدم استخدام العبارات الرنانة في الجزء التمهيدي من البحث وبخاصة ما يتعلق بالتعبير عن الشكر</a:t>
            </a:r>
            <a: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
            </a:r>
            <a:b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br>
            <a:r>
              <a:rPr kumimoji="0" lang="ar-SA"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2</a:t>
            </a:r>
            <a:r>
              <a:rPr kumimoji="0" lang="ar-IQ"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a:t>
            </a:r>
            <a:r>
              <a:rPr kumimoji="0" lang="ar-SA"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ظهور عناوين البحث الاساسية والجزئية في الفصول وقائمة المحتويات بالالفاظ التي تظهر في متن البحث دون تغيير او خطأ</a:t>
            </a:r>
            <a:r>
              <a:rPr kumimoji="0" lang="en-US" sz="1600" b="0" i="0" u="none" strike="noStrike" cap="none" normalizeH="0" baseline="0" dirty="0" smtClean="0">
                <a:ln>
                  <a:noFill/>
                </a:ln>
                <a:solidFill>
                  <a:schemeClr val="tx1"/>
                </a:solidFill>
                <a:effectLst/>
                <a:latin typeface="Calibri"/>
                <a:ea typeface="Calibri" pitchFamily="34" charset="0"/>
                <a:cs typeface="Simplified Arabic" pitchFamily="18" charset="-78"/>
              </a:rPr>
              <a:t> </a:t>
            </a:r>
            <a: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
            </a:r>
            <a:b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br>
            <a:r>
              <a:rPr kumimoji="0" lang="ar-IQ"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3-</a:t>
            </a:r>
            <a:r>
              <a:rPr kumimoji="0" lang="ar-SA"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على الباحث ان يراعي قواعد اتنسيق في اثناء الكتابة</a:t>
            </a:r>
            <a: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
            </a:r>
            <a:b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br>
            <a:r>
              <a:rPr kumimoji="0" lang="ar-SA"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4</a:t>
            </a:r>
            <a:r>
              <a:rPr kumimoji="0" lang="ar-IQ"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a:t>
            </a:r>
            <a:r>
              <a:rPr kumimoji="0" lang="ar-SA"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على الباحث مراعاة قواعد ترقيم الصفحات</a:t>
            </a:r>
            <a: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 </a:t>
            </a:r>
            <a:b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br>
            <a:r>
              <a:rPr kumimoji="0" lang="ar-SA"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5</a:t>
            </a:r>
            <a:r>
              <a:rPr kumimoji="0" lang="ar-IQ"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a:t>
            </a:r>
            <a:r>
              <a:rPr kumimoji="0" lang="ar-SA"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مراعاة ترجمة المصطلحات الى اللغة العربية مع ذكر الاصل الاجنبي لتوضيح المعنى</a:t>
            </a:r>
            <a:r>
              <a:rPr kumimoji="0" lang="en-US" sz="1600" b="0" i="0" u="none" strike="noStrike" cap="none" normalizeH="0" baseline="0" dirty="0" smtClean="0">
                <a:ln>
                  <a:noFill/>
                </a:ln>
                <a:solidFill>
                  <a:schemeClr val="tx1"/>
                </a:solidFill>
                <a:effectLst/>
                <a:latin typeface="Calibri"/>
                <a:ea typeface="Calibri" pitchFamily="34" charset="0"/>
                <a:cs typeface="Simplified Arabic" pitchFamily="18" charset="-78"/>
              </a:rPr>
              <a:t> </a:t>
            </a:r>
            <a: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
            </a:r>
            <a:b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br>
            <a:r>
              <a:rPr kumimoji="0" lang="ar-SA"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6</a:t>
            </a:r>
            <a:r>
              <a:rPr kumimoji="0" lang="ar-IQ"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a:t>
            </a:r>
            <a:r>
              <a:rPr kumimoji="0" lang="ar-SA"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على الباحث ا يراعي وضع التسلسل والارقام في متن البحث</a:t>
            </a:r>
            <a:endParaRPr kumimoji="0" lang="ar-IQ"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Simplified Arabic" pitchFamily="18" charset="-78"/>
                <a:ea typeface="Calibri" pitchFamily="34" charset="0"/>
                <a:cs typeface="Simplified Arabic" pitchFamily="18" charset="-78"/>
              </a:rPr>
              <a:t> </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1202" name="Rectangle 2"/>
          <p:cNvSpPr>
            <a:spLocks noChangeArrowheads="1"/>
          </p:cNvSpPr>
          <p:nvPr/>
        </p:nvSpPr>
        <p:spPr bwMode="auto">
          <a:xfrm>
            <a:off x="214282" y="5500702"/>
            <a:ext cx="8786874" cy="110799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ar-SA" sz="1600" b="0" i="0" u="none" strike="noStrike" cap="none" normalizeH="0" baseline="0" dirty="0" smtClean="0">
                <a:ln>
                  <a:noFill/>
                </a:ln>
                <a:solidFill>
                  <a:srgbClr val="000000"/>
                </a:solidFill>
                <a:effectLst/>
                <a:latin typeface="Simplified Arabic" pitchFamily="18" charset="-78"/>
                <a:ea typeface="Times New Roman" pitchFamily="18" charset="0"/>
                <a:cs typeface="Simplified Arabic" pitchFamily="18" charset="-78"/>
              </a:rPr>
              <a:t>10_ المكتبات والبحث العلمي</a:t>
            </a:r>
            <a:endParaRPr kumimoji="0" lang="en-US" sz="1600" b="0" i="0" u="none" strike="noStrike" cap="none" normalizeH="0" baseline="0" dirty="0" smtClean="0">
              <a:ln>
                <a:noFill/>
              </a:ln>
              <a:solidFill>
                <a:srgbClr val="000000"/>
              </a:solidFill>
              <a:effectLst/>
              <a:latin typeface="Simplified Arabic" pitchFamily="18" charset="-78"/>
              <a:ea typeface="Times New Roman" pitchFamily="18" charset="0"/>
              <a:cs typeface="Simplified Arabic" pitchFamily="18" charset="-78"/>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ar-SA" sz="1600" b="0" i="0" u="none" strike="noStrike" cap="none" normalizeH="0" baseline="0" dirty="0" smtClean="0">
                <a:ln>
                  <a:noFill/>
                </a:ln>
                <a:solidFill>
                  <a:srgbClr val="000000"/>
                </a:solidFill>
                <a:effectLst/>
                <a:latin typeface="Simplified Arabic" pitchFamily="18" charset="-78"/>
                <a:ea typeface="Times New Roman" pitchFamily="18" charset="0"/>
                <a:cs typeface="Simplified Arabic" pitchFamily="18" charset="-78"/>
              </a:rPr>
              <a:t>11_ تلخيصرسالة ماجستير او دكتوراه من قبل الطلبة</a:t>
            </a:r>
            <a:r>
              <a:rPr kumimoji="0" lang="en-US" sz="1600" b="0" i="0" u="none" strike="noStrike" cap="none" normalizeH="0" baseline="0" dirty="0" smtClean="0">
                <a:ln>
                  <a:noFill/>
                </a:ln>
                <a:solidFill>
                  <a:srgbClr val="000000"/>
                </a:solidFill>
                <a:effectLst/>
                <a:latin typeface="Simplified Arabic" pitchFamily="18" charset="-78"/>
                <a:ea typeface="Times New Roman" pitchFamily="18" charset="0"/>
                <a:cs typeface="Simplified Arabic" pitchFamily="18" charset="-78"/>
              </a:rPr>
              <a:t> </a:t>
            </a:r>
            <a:br>
              <a:rPr kumimoji="0" lang="en-US" sz="1600" b="0" i="0" u="none" strike="noStrike" cap="none" normalizeH="0" baseline="0" dirty="0" smtClean="0">
                <a:ln>
                  <a:noFill/>
                </a:ln>
                <a:solidFill>
                  <a:srgbClr val="000000"/>
                </a:solidFill>
                <a:effectLst/>
                <a:latin typeface="Simplified Arabic" pitchFamily="18" charset="-78"/>
                <a:ea typeface="Times New Roman" pitchFamily="18" charset="0"/>
                <a:cs typeface="Simplified Arabic" pitchFamily="18" charset="-78"/>
              </a:rPr>
            </a:br>
            <a:r>
              <a:rPr kumimoji="0" lang="en-US" sz="1600" b="0" i="0" u="none" strike="noStrike" cap="none" normalizeH="0" baseline="0" dirty="0" smtClean="0">
                <a:ln>
                  <a:noFill/>
                </a:ln>
                <a:solidFill>
                  <a:srgbClr val="000000"/>
                </a:solidFill>
                <a:effectLst/>
                <a:latin typeface="Simplified Arabic" pitchFamily="18" charset="-78"/>
                <a:ea typeface="Times New Roman" pitchFamily="18" charset="0"/>
                <a:cs typeface="Simplified Arabic" pitchFamily="18" charset="-78"/>
              </a:rPr>
              <a:t/>
            </a:r>
            <a:br>
              <a:rPr kumimoji="0" lang="en-US" sz="1600" b="0" i="0" u="none" strike="noStrike" cap="none" normalizeH="0" baseline="0" dirty="0" smtClean="0">
                <a:ln>
                  <a:noFill/>
                </a:ln>
                <a:solidFill>
                  <a:srgbClr val="000000"/>
                </a:solidFill>
                <a:effectLst/>
                <a:latin typeface="Simplified Arabic" pitchFamily="18" charset="-78"/>
                <a:ea typeface="Times New Roman" pitchFamily="18" charset="0"/>
                <a:cs typeface="Simplified Arabic" pitchFamily="18" charset="-78"/>
              </a:rPr>
            </a:b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000108"/>
            <a:ext cx="9001156" cy="3416320"/>
          </a:xfrm>
          <a:prstGeom prst="rect">
            <a:avLst/>
          </a:prstGeom>
        </p:spPr>
        <p:txBody>
          <a:bodyPr wrap="square">
            <a:spAutoFit/>
          </a:bodyPr>
          <a:lstStyle/>
          <a:p>
            <a:pPr algn="r"/>
            <a:r>
              <a:rPr lang="en-US" dirty="0" smtClean="0"/>
              <a:t/>
            </a:r>
            <a:br>
              <a:rPr lang="en-US" dirty="0" smtClean="0"/>
            </a:br>
            <a:r>
              <a:rPr lang="ar-SA" u="sng" dirty="0" smtClean="0"/>
              <a:t>مستويات البحث العلمى </a:t>
            </a:r>
            <a:r>
              <a:rPr lang="en-US" dirty="0" smtClean="0"/>
              <a:t/>
            </a:r>
            <a:br>
              <a:rPr lang="en-US" dirty="0" smtClean="0"/>
            </a:br>
            <a:r>
              <a:rPr lang="ar-SA" dirty="0" smtClean="0"/>
              <a:t>يتم تقسيم مستويات البحث العلمى على النحو التالى منصور نعمان و غسان النمرى, 1998: 24-26</a:t>
            </a:r>
            <a:r>
              <a:rPr lang="en-US" dirty="0" smtClean="0"/>
              <a:t>)</a:t>
            </a:r>
            <a:br>
              <a:rPr lang="en-US" dirty="0" smtClean="0"/>
            </a:br>
            <a:r>
              <a:rPr lang="ar-SA" dirty="0" smtClean="0"/>
              <a:t>1_بحث الدراسات الأولية</a:t>
            </a:r>
            <a:r>
              <a:rPr lang="en-US" dirty="0" smtClean="0"/>
              <a:t/>
            </a:r>
            <a:br>
              <a:rPr lang="en-US" dirty="0" smtClean="0"/>
            </a:br>
            <a:r>
              <a:rPr lang="ar-SA" dirty="0" smtClean="0"/>
              <a:t>و هى البحوث التى يعد انجازها جزءً لا يتجزأ فى استكمال بعض المواد التحضيرية مثل البحوث أثناء فترة الجامعة و يطلق عليها البحوث الصفية</a:t>
            </a:r>
            <a:r>
              <a:rPr lang="en-US" dirty="0" smtClean="0"/>
              <a:t>.</a:t>
            </a:r>
            <a:br>
              <a:rPr lang="en-US" dirty="0" smtClean="0"/>
            </a:br>
            <a:r>
              <a:rPr lang="ar-SA" dirty="0" smtClean="0"/>
              <a:t>2_بحث الدبلوم</a:t>
            </a:r>
            <a:r>
              <a:rPr lang="en-US" dirty="0" smtClean="0"/>
              <a:t/>
            </a:r>
            <a:br>
              <a:rPr lang="en-US" dirty="0" smtClean="0"/>
            </a:br>
            <a:r>
              <a:rPr lang="ar-SA" dirty="0" smtClean="0"/>
              <a:t>و هو نوع من البحوث التخصصية بعد دراسة نظرية لمدة سنة أو سنتين بعد الحصول على الشهادة الجامعية و فيها يكون البحث أقل من الماجستير</a:t>
            </a:r>
            <a:r>
              <a:rPr lang="en-US" dirty="0" smtClean="0"/>
              <a:t>.</a:t>
            </a:r>
            <a:br>
              <a:rPr lang="en-US" dirty="0" smtClean="0"/>
            </a:br>
            <a:r>
              <a:rPr lang="ar-SA" dirty="0" smtClean="0"/>
              <a:t>3_بحث الماجستير</a:t>
            </a:r>
            <a:r>
              <a:rPr lang="en-US" dirty="0" smtClean="0"/>
              <a:t/>
            </a:r>
            <a:br>
              <a:rPr lang="en-US" dirty="0" smtClean="0"/>
            </a:br>
            <a:r>
              <a:rPr lang="ar-SA" dirty="0" smtClean="0"/>
              <a:t>وهى درجة أعلى من الدبلوم و يطلق عليها رسالة و فيها يخوض الطالب سنة تمهيدية أو سنتين تهيئه من خلال الحلقة الدراسية و فيها يكتسب مهارات كثيرة فى كيفية اعداد البحث العلمى</a:t>
            </a:r>
            <a:endParaRPr lang="en-US" dirty="0"/>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Rectangle 1"/>
          <p:cNvSpPr>
            <a:spLocks noChangeArrowheads="1"/>
          </p:cNvSpPr>
          <p:nvPr/>
        </p:nvSpPr>
        <p:spPr bwMode="auto">
          <a:xfrm>
            <a:off x="0" y="-60447"/>
            <a:ext cx="9144000" cy="649408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ar-SA" sz="1600" b="0" i="0" u="none" strike="noStrike" cap="none" normalizeH="0" baseline="0" dirty="0" smtClean="0">
                <a:ln>
                  <a:noFill/>
                </a:ln>
                <a:solidFill>
                  <a:srgbClr val="006400"/>
                </a:solidFill>
                <a:effectLst/>
                <a:latin typeface="Simplified Arabic" pitchFamily="18" charset="-78"/>
                <a:ea typeface="Times New Roman" pitchFamily="18" charset="0"/>
                <a:cs typeface="Simplified Arabic" pitchFamily="18" charset="-78"/>
              </a:rPr>
              <a:t>بحث الدكتوراه</a:t>
            </a:r>
            <a:r>
              <a:rPr kumimoji="0" lang="en-US" sz="1600" b="0" i="0" u="none" strike="noStrike" cap="none" normalizeH="0" baseline="0" dirty="0" smtClean="0">
                <a:ln>
                  <a:noFill/>
                </a:ln>
                <a:solidFill>
                  <a:srgbClr val="000000"/>
                </a:solidFill>
                <a:effectLst/>
                <a:latin typeface="Simplified Arabic" pitchFamily="18" charset="-78"/>
                <a:ea typeface="Times New Roman" pitchFamily="18" charset="0"/>
                <a:cs typeface="Simplified Arabic" pitchFamily="18" charset="-78"/>
              </a:rPr>
              <a:t/>
            </a:r>
            <a:br>
              <a:rPr kumimoji="0" lang="en-US" sz="1600" b="0" i="0" u="none" strike="noStrike" cap="none" normalizeH="0" baseline="0" dirty="0" smtClean="0">
                <a:ln>
                  <a:noFill/>
                </a:ln>
                <a:solidFill>
                  <a:srgbClr val="000000"/>
                </a:solidFill>
                <a:effectLst/>
                <a:latin typeface="Simplified Arabic" pitchFamily="18" charset="-78"/>
                <a:ea typeface="Times New Roman" pitchFamily="18" charset="0"/>
                <a:cs typeface="Simplified Arabic" pitchFamily="18" charset="-78"/>
              </a:rPr>
            </a:br>
            <a:r>
              <a:rPr kumimoji="0" lang="ar-SA" sz="1600" b="0" i="0" u="none" strike="noStrike" cap="none" normalizeH="0" baseline="0" dirty="0" smtClean="0">
                <a:ln>
                  <a:noFill/>
                </a:ln>
                <a:solidFill>
                  <a:srgbClr val="006400"/>
                </a:solidFill>
                <a:effectLst/>
                <a:latin typeface="Simplified Arabic" pitchFamily="18" charset="-78"/>
                <a:ea typeface="Times New Roman" pitchFamily="18" charset="0"/>
                <a:cs typeface="Simplified Arabic" pitchFamily="18" charset="-78"/>
              </a:rPr>
              <a:t>و نطلق عليه اطروحة تمييزاً لها عن الماجستير و فيها يكون التشدد أكبر حيث يجب على الباحث تقديم بحثاً أصيلاً يضيف جديد إلى حقل من حقول المعرفة الانسانية</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ar-IQ" sz="1600" b="0" i="0" u="none" strike="noStrike" cap="none" normalizeH="0" baseline="0" dirty="0" smtClean="0">
                <a:ln>
                  <a:noFill/>
                </a:ln>
                <a:solidFill>
                  <a:srgbClr val="006400"/>
                </a:solidFill>
                <a:effectLst/>
                <a:latin typeface="Simplified Arabic" pitchFamily="18" charset="-78"/>
                <a:ea typeface="Times New Roman" pitchFamily="18" charset="0"/>
                <a:cs typeface="Simplified Arabic" pitchFamily="18" charset="-78"/>
              </a:rPr>
              <a:t>_ خطة البحث</a:t>
            </a:r>
            <a:r>
              <a:rPr kumimoji="0" lang="en-US" sz="1600" b="0" i="0" u="none" strike="noStrike" cap="none" normalizeH="0" baseline="0" dirty="0" smtClean="0">
                <a:ln>
                  <a:noFill/>
                </a:ln>
                <a:solidFill>
                  <a:srgbClr val="006400"/>
                </a:solidFill>
                <a:effectLst/>
                <a:latin typeface="Simplified Arabic" pitchFamily="18" charset="-78"/>
                <a:ea typeface="Times New Roman" pitchFamily="18" charset="0"/>
                <a:cs typeface="Simplified Arabic" pitchFamily="18" charset="-78"/>
              </a:rPr>
              <a:t> :</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ar-IQ" sz="1600" b="0" i="0" u="none" strike="noStrike" cap="none" normalizeH="0" baseline="0" dirty="0" smtClean="0">
                <a:ln>
                  <a:noFill/>
                </a:ln>
                <a:solidFill>
                  <a:srgbClr val="006400"/>
                </a:solidFill>
                <a:effectLst/>
                <a:latin typeface="Simplified Arabic" pitchFamily="18" charset="-78"/>
                <a:ea typeface="Times New Roman" pitchFamily="18" charset="0"/>
                <a:cs typeface="Simplified Arabic" pitchFamily="18" charset="-78"/>
              </a:rPr>
              <a:t>هي رسم للخطوط التي يسير عليها الموضوع وللصورة التي سيكون عليها وقد تكون اشبة بالرسم التوضيحي او مخطط مسار لمعالم الشي الذي تقربه للاذهان والغالب تشتمل الخطة على العناصر التالية</a:t>
            </a:r>
            <a:r>
              <a:rPr kumimoji="0" lang="en-US" sz="1600" b="0" i="0" u="none" strike="noStrike" cap="none" normalizeH="0" baseline="0" dirty="0" smtClean="0">
                <a:ln>
                  <a:noFill/>
                </a:ln>
                <a:solidFill>
                  <a:srgbClr val="006400"/>
                </a:solidFill>
                <a:effectLst/>
                <a:latin typeface="Simplified Arabic" pitchFamily="18" charset="-78"/>
                <a:ea typeface="Times New Roman" pitchFamily="18" charset="0"/>
                <a:cs typeface="Simplified Arabic" pitchFamily="18" charset="-78"/>
              </a:rPr>
              <a:t> :</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ar-IQ" sz="1600" b="0" i="0" u="none" strike="noStrike" cap="none" normalizeH="0" baseline="0" dirty="0" smtClean="0">
                <a:ln>
                  <a:noFill/>
                </a:ln>
                <a:solidFill>
                  <a:srgbClr val="006400"/>
                </a:solidFill>
                <a:effectLst/>
                <a:latin typeface="Simplified Arabic" pitchFamily="18" charset="-78"/>
                <a:ea typeface="Times New Roman" pitchFamily="18" charset="0"/>
                <a:cs typeface="Simplified Arabic" pitchFamily="18" charset="-78"/>
              </a:rPr>
              <a:t>1_ العنوان</a:t>
            </a:r>
            <a:r>
              <a:rPr kumimoji="0" lang="en-US" sz="1600" b="0" i="0" u="none" strike="noStrike" cap="none" normalizeH="0" baseline="0" dirty="0" smtClean="0">
                <a:ln>
                  <a:noFill/>
                </a:ln>
                <a:solidFill>
                  <a:srgbClr val="006400"/>
                </a:solidFill>
                <a:effectLst/>
                <a:latin typeface="Simplified Arabic" pitchFamily="18" charset="-78"/>
                <a:ea typeface="Times New Roman" pitchFamily="18" charset="0"/>
                <a:cs typeface="Simplified Arabic" pitchFamily="18" charset="-78"/>
              </a:rPr>
              <a:t> </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ar-IQ" sz="1600" b="0" i="0" u="none" strike="noStrike" cap="none" normalizeH="0" baseline="0" dirty="0" smtClean="0">
                <a:ln>
                  <a:noFill/>
                </a:ln>
                <a:solidFill>
                  <a:srgbClr val="006400"/>
                </a:solidFill>
                <a:effectLst/>
                <a:latin typeface="Simplified Arabic" pitchFamily="18" charset="-78"/>
                <a:ea typeface="Times New Roman" pitchFamily="18" charset="0"/>
                <a:cs typeface="Simplified Arabic" pitchFamily="18" charset="-78"/>
              </a:rPr>
              <a:t>_ المقدمة</a:t>
            </a:r>
            <a:r>
              <a:rPr kumimoji="0" lang="en-US" sz="1600" b="0" i="0" u="none" strike="noStrike" cap="none" normalizeH="0" baseline="0" dirty="0" smtClean="0">
                <a:ln>
                  <a:noFill/>
                </a:ln>
                <a:solidFill>
                  <a:srgbClr val="006400"/>
                </a:solidFill>
                <a:effectLst/>
                <a:latin typeface="Simplified Arabic" pitchFamily="18" charset="-78"/>
                <a:ea typeface="Times New Roman" pitchFamily="18" charset="0"/>
                <a:cs typeface="Simplified Arabic" pitchFamily="18" charset="-78"/>
              </a:rPr>
              <a:t> </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ar-IQ" sz="1600" b="0" i="0" u="none" strike="noStrike" cap="none" normalizeH="0" baseline="0" dirty="0" smtClean="0">
                <a:ln>
                  <a:noFill/>
                </a:ln>
                <a:solidFill>
                  <a:srgbClr val="006400"/>
                </a:solidFill>
                <a:effectLst/>
                <a:latin typeface="Simplified Arabic" pitchFamily="18" charset="-78"/>
                <a:ea typeface="Times New Roman" pitchFamily="18" charset="0"/>
                <a:cs typeface="Simplified Arabic" pitchFamily="18" charset="-78"/>
              </a:rPr>
              <a:t>_ التمهيد</a:t>
            </a:r>
            <a:r>
              <a:rPr kumimoji="0" lang="en-US" sz="1600" b="0" i="0" u="none" strike="noStrike" cap="none" normalizeH="0" baseline="0" dirty="0" smtClean="0">
                <a:ln>
                  <a:noFill/>
                </a:ln>
                <a:solidFill>
                  <a:srgbClr val="006400"/>
                </a:solidFill>
                <a:effectLst/>
                <a:latin typeface="Simplified Arabic" pitchFamily="18" charset="-78"/>
                <a:ea typeface="Times New Roman" pitchFamily="18" charset="0"/>
                <a:cs typeface="Simplified Arabic" pitchFamily="18" charset="-78"/>
              </a:rPr>
              <a:t> </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ar-IQ" sz="1600" b="0" i="0" u="none" strike="noStrike" cap="none" normalizeH="0" baseline="0" dirty="0" smtClean="0">
                <a:ln>
                  <a:noFill/>
                </a:ln>
                <a:solidFill>
                  <a:srgbClr val="006400"/>
                </a:solidFill>
                <a:effectLst/>
                <a:latin typeface="Simplified Arabic" pitchFamily="18" charset="-78"/>
                <a:ea typeface="Times New Roman" pitchFamily="18" charset="0"/>
                <a:cs typeface="Simplified Arabic" pitchFamily="18" charset="-78"/>
              </a:rPr>
              <a:t>2_ المسح الادبي ويقصد بة فصول البحث او مباحث</a:t>
            </a:r>
            <a:r>
              <a:rPr kumimoji="0" lang="en-US" sz="1600" b="0" i="0" u="none" strike="noStrike" cap="none" normalizeH="0" baseline="0" dirty="0" smtClean="0">
                <a:ln>
                  <a:noFill/>
                </a:ln>
                <a:solidFill>
                  <a:srgbClr val="006400"/>
                </a:solidFill>
                <a:effectLst/>
                <a:latin typeface="Simplified Arabic" pitchFamily="18" charset="-78"/>
                <a:ea typeface="Times New Roman" pitchFamily="18" charset="0"/>
                <a:cs typeface="Simplified Arabic" pitchFamily="18" charset="-78"/>
              </a:rPr>
              <a:t> </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ar-IQ" sz="1600" b="0" i="0" u="none" strike="noStrike" cap="none" normalizeH="0" baseline="0" dirty="0" smtClean="0">
                <a:ln>
                  <a:noFill/>
                </a:ln>
                <a:solidFill>
                  <a:srgbClr val="006400"/>
                </a:solidFill>
                <a:effectLst/>
                <a:latin typeface="Simplified Arabic" pitchFamily="18" charset="-78"/>
                <a:ea typeface="Times New Roman" pitchFamily="18" charset="0"/>
                <a:cs typeface="Simplified Arabic" pitchFamily="18" charset="-78"/>
              </a:rPr>
              <a:t>3_ الخاتمة</a:t>
            </a:r>
            <a:r>
              <a:rPr kumimoji="0" lang="en-US" sz="1600" b="0" i="0" u="none" strike="noStrike" cap="none" normalizeH="0" baseline="0" dirty="0" smtClean="0">
                <a:ln>
                  <a:noFill/>
                </a:ln>
                <a:solidFill>
                  <a:srgbClr val="006400"/>
                </a:solidFill>
                <a:effectLst/>
                <a:latin typeface="Simplified Arabic" pitchFamily="18" charset="-78"/>
                <a:ea typeface="Times New Roman" pitchFamily="18" charset="0"/>
                <a:cs typeface="Simplified Arabic" pitchFamily="18" charset="-78"/>
              </a:rPr>
              <a:t> </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ar-IQ" sz="1600" b="0" i="0" u="none" strike="noStrike" cap="none" normalizeH="0" baseline="0" dirty="0" smtClean="0">
                <a:ln>
                  <a:noFill/>
                </a:ln>
                <a:solidFill>
                  <a:srgbClr val="006400"/>
                </a:solidFill>
                <a:effectLst/>
                <a:latin typeface="Simplified Arabic" pitchFamily="18" charset="-78"/>
                <a:ea typeface="Times New Roman" pitchFamily="18" charset="0"/>
                <a:cs typeface="Simplified Arabic" pitchFamily="18" charset="-78"/>
              </a:rPr>
              <a:t>4_ الفهارس</a:t>
            </a:r>
            <a:r>
              <a:rPr kumimoji="0" lang="en-US" sz="1600" b="0" i="0" u="none" strike="noStrike" cap="none" normalizeH="0" baseline="0" dirty="0" smtClean="0">
                <a:ln>
                  <a:noFill/>
                </a:ln>
                <a:solidFill>
                  <a:srgbClr val="006400"/>
                </a:solidFill>
                <a:effectLst/>
                <a:latin typeface="Simplified Arabic" pitchFamily="18" charset="-78"/>
                <a:ea typeface="Times New Roman" pitchFamily="18" charset="0"/>
                <a:cs typeface="Simplified Arabic" pitchFamily="18" charset="-78"/>
              </a:rPr>
              <a:t> </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ar-IQ" sz="1600" b="0" i="0" u="none" strike="noStrike" cap="none" normalizeH="0" baseline="0" dirty="0" smtClean="0">
                <a:ln>
                  <a:noFill/>
                </a:ln>
                <a:solidFill>
                  <a:srgbClr val="006400"/>
                </a:solidFill>
                <a:effectLst/>
                <a:latin typeface="Simplified Arabic" pitchFamily="18" charset="-78"/>
                <a:ea typeface="Times New Roman" pitchFamily="18" charset="0"/>
                <a:cs typeface="Simplified Arabic" pitchFamily="18" charset="-78"/>
              </a:rPr>
              <a:t>5_ الملاحق</a:t>
            </a:r>
            <a:r>
              <a:rPr kumimoji="0" lang="en-US" sz="1600" b="0" i="0" u="none" strike="noStrike" cap="none" normalizeH="0" baseline="0" dirty="0" smtClean="0">
                <a:ln>
                  <a:noFill/>
                </a:ln>
                <a:solidFill>
                  <a:srgbClr val="006400"/>
                </a:solidFill>
                <a:effectLst/>
                <a:latin typeface="Simplified Arabic" pitchFamily="18" charset="-78"/>
                <a:ea typeface="Times New Roman" pitchFamily="18" charset="0"/>
                <a:cs typeface="Simplified Arabic" pitchFamily="18" charset="-78"/>
              </a:rPr>
              <a:t> </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ar-IQ" sz="1600" b="0" i="0" u="none" strike="noStrike" cap="none" normalizeH="0" baseline="0" dirty="0" smtClean="0">
                <a:ln>
                  <a:noFill/>
                </a:ln>
                <a:solidFill>
                  <a:srgbClr val="006400"/>
                </a:solidFill>
                <a:effectLst/>
                <a:latin typeface="Simplified Arabic" pitchFamily="18" charset="-78"/>
                <a:ea typeface="Times New Roman" pitchFamily="18" charset="0"/>
                <a:cs typeface="Simplified Arabic" pitchFamily="18" charset="-78"/>
              </a:rPr>
              <a:t>اما الدراسات التربوية وكثير من الدراسات التطبيقية والحديثة تكون بالاسلوب التالي</a:t>
            </a:r>
            <a:r>
              <a:rPr kumimoji="0" lang="en-US" sz="1600" b="0" i="0" u="none" strike="noStrike" cap="none" normalizeH="0" baseline="0" dirty="0" smtClean="0">
                <a:ln>
                  <a:noFill/>
                </a:ln>
                <a:solidFill>
                  <a:srgbClr val="006400"/>
                </a:solidFill>
                <a:effectLst/>
                <a:latin typeface="Simplified Arabic" pitchFamily="18" charset="-78"/>
                <a:ea typeface="Times New Roman" pitchFamily="18" charset="0"/>
                <a:cs typeface="Simplified Arabic" pitchFamily="18" charset="-78"/>
              </a:rPr>
              <a:t> </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ar-IQ" sz="1600" b="0" i="0" u="none" strike="noStrike" cap="none" normalizeH="0" baseline="0" dirty="0" smtClean="0">
                <a:ln>
                  <a:noFill/>
                </a:ln>
                <a:solidFill>
                  <a:srgbClr val="006400"/>
                </a:solidFill>
                <a:effectLst/>
                <a:latin typeface="Simplified Arabic" pitchFamily="18" charset="-78"/>
                <a:ea typeface="Times New Roman" pitchFamily="18" charset="0"/>
                <a:cs typeface="Simplified Arabic" pitchFamily="18" charset="-78"/>
              </a:rPr>
              <a:t>1_ المقدمة والاهمية</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ar-IQ" sz="1600" b="0" i="0" u="none" strike="noStrike" cap="none" normalizeH="0" baseline="0" dirty="0" smtClean="0">
                <a:ln>
                  <a:noFill/>
                </a:ln>
                <a:solidFill>
                  <a:srgbClr val="006400"/>
                </a:solidFill>
                <a:effectLst/>
                <a:latin typeface="Simplified Arabic" pitchFamily="18" charset="-78"/>
                <a:ea typeface="Times New Roman" pitchFamily="18" charset="0"/>
                <a:cs typeface="Simplified Arabic" pitchFamily="18" charset="-78"/>
              </a:rPr>
              <a:t>2_ مشكلة البحث</a:t>
            </a:r>
            <a:r>
              <a:rPr kumimoji="0" lang="en-US" sz="1600" b="0" i="0" u="none" strike="noStrike" cap="none" normalizeH="0" baseline="0" dirty="0" smtClean="0">
                <a:ln>
                  <a:noFill/>
                </a:ln>
                <a:solidFill>
                  <a:srgbClr val="006400"/>
                </a:solidFill>
                <a:effectLst/>
                <a:latin typeface="Simplified Arabic" pitchFamily="18" charset="-78"/>
                <a:ea typeface="Times New Roman" pitchFamily="18" charset="0"/>
                <a:cs typeface="Simplified Arabic" pitchFamily="18" charset="-78"/>
              </a:rPr>
              <a:t> </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ar-IQ" sz="1600" b="0" i="0" u="none" strike="noStrike" cap="none" normalizeH="0" baseline="0" dirty="0" smtClean="0">
                <a:ln>
                  <a:noFill/>
                </a:ln>
                <a:solidFill>
                  <a:srgbClr val="006400"/>
                </a:solidFill>
                <a:effectLst/>
                <a:latin typeface="Simplified Arabic" pitchFamily="18" charset="-78"/>
                <a:ea typeface="Times New Roman" pitchFamily="18" charset="0"/>
                <a:cs typeface="Simplified Arabic" pitchFamily="18" charset="-78"/>
              </a:rPr>
              <a:t>3_ تساولات البحث</a:t>
            </a:r>
            <a:r>
              <a:rPr kumimoji="0" lang="en-US" sz="1600" b="0" i="0" u="none" strike="noStrike" cap="none" normalizeH="0" baseline="0" dirty="0" smtClean="0">
                <a:ln>
                  <a:noFill/>
                </a:ln>
                <a:solidFill>
                  <a:srgbClr val="006400"/>
                </a:solidFill>
                <a:effectLst/>
                <a:latin typeface="Simplified Arabic" pitchFamily="18" charset="-78"/>
                <a:ea typeface="Times New Roman" pitchFamily="18" charset="0"/>
                <a:cs typeface="Simplified Arabic" pitchFamily="18" charset="-78"/>
              </a:rPr>
              <a:t> </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ar-IQ" sz="1600" b="0" i="0" u="none" strike="noStrike" cap="none" normalizeH="0" baseline="0" dirty="0" smtClean="0">
                <a:ln>
                  <a:noFill/>
                </a:ln>
                <a:solidFill>
                  <a:srgbClr val="006400"/>
                </a:solidFill>
                <a:effectLst/>
                <a:latin typeface="Simplified Arabic" pitchFamily="18" charset="-78"/>
                <a:ea typeface="Times New Roman" pitchFamily="18" charset="0"/>
                <a:cs typeface="Simplified Arabic" pitchFamily="18" charset="-78"/>
              </a:rPr>
              <a:t>4_ اهداف البحث</a:t>
            </a:r>
            <a:r>
              <a:rPr kumimoji="0" lang="en-US" sz="1600" b="0" i="0" u="none" strike="noStrike" cap="none" normalizeH="0" baseline="0" dirty="0" smtClean="0">
                <a:ln>
                  <a:noFill/>
                </a:ln>
                <a:solidFill>
                  <a:srgbClr val="006400"/>
                </a:solidFill>
                <a:effectLst/>
                <a:latin typeface="Simplified Arabic" pitchFamily="18" charset="-78"/>
                <a:ea typeface="Times New Roman" pitchFamily="18" charset="0"/>
                <a:cs typeface="Simplified Arabic" pitchFamily="18" charset="-78"/>
              </a:rPr>
              <a:t> </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ar-IQ" sz="1600" b="0" i="0" u="none" strike="noStrike" cap="none" normalizeH="0" baseline="0" dirty="0" smtClean="0">
                <a:ln>
                  <a:noFill/>
                </a:ln>
                <a:solidFill>
                  <a:srgbClr val="006400"/>
                </a:solidFill>
                <a:effectLst/>
                <a:latin typeface="Simplified Arabic" pitchFamily="18" charset="-78"/>
                <a:ea typeface="Times New Roman" pitchFamily="18" charset="0"/>
                <a:cs typeface="Simplified Arabic" pitchFamily="18" charset="-78"/>
              </a:rPr>
              <a:t>5_ حدود الدراسة</a:t>
            </a:r>
            <a:r>
              <a:rPr kumimoji="0" lang="en-US" sz="1600" b="0" i="0" u="none" strike="noStrike" cap="none" normalizeH="0" baseline="0" dirty="0" smtClean="0">
                <a:ln>
                  <a:noFill/>
                </a:ln>
                <a:solidFill>
                  <a:srgbClr val="006400"/>
                </a:solidFill>
                <a:effectLst/>
                <a:latin typeface="Simplified Arabic" pitchFamily="18" charset="-78"/>
                <a:ea typeface="Times New Roman" pitchFamily="18" charset="0"/>
                <a:cs typeface="Simplified Arabic" pitchFamily="18" charset="-78"/>
              </a:rPr>
              <a:t> </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ar-IQ" sz="1600" b="0" i="0" u="none" strike="noStrike" cap="none" normalizeH="0" baseline="0" dirty="0" smtClean="0">
                <a:ln>
                  <a:noFill/>
                </a:ln>
                <a:solidFill>
                  <a:srgbClr val="006400"/>
                </a:solidFill>
                <a:effectLst/>
                <a:latin typeface="Simplified Arabic" pitchFamily="18" charset="-78"/>
                <a:ea typeface="Times New Roman" pitchFamily="18" charset="0"/>
                <a:cs typeface="Simplified Arabic" pitchFamily="18" charset="-78"/>
              </a:rPr>
              <a:t>6_مصطلحات البحث</a:t>
            </a:r>
            <a:r>
              <a:rPr kumimoji="0" lang="en-US" sz="1600" b="0" i="0" u="none" strike="noStrike" cap="none" normalizeH="0" baseline="0" dirty="0" smtClean="0">
                <a:ln>
                  <a:noFill/>
                </a:ln>
                <a:solidFill>
                  <a:srgbClr val="006400"/>
                </a:solidFill>
                <a:effectLst/>
                <a:latin typeface="Simplified Arabic" pitchFamily="18" charset="-78"/>
                <a:ea typeface="Times New Roman" pitchFamily="18" charset="0"/>
                <a:cs typeface="Simplified Arabic" pitchFamily="18" charset="-78"/>
              </a:rPr>
              <a:t> </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ar-IQ" sz="1600" b="0" i="0" u="none" strike="noStrike" cap="none" normalizeH="0" baseline="0" dirty="0" smtClean="0">
                <a:ln>
                  <a:noFill/>
                </a:ln>
                <a:solidFill>
                  <a:srgbClr val="006400"/>
                </a:solidFill>
                <a:effectLst/>
                <a:latin typeface="Simplified Arabic" pitchFamily="18" charset="-78"/>
                <a:ea typeface="Times New Roman" pitchFamily="18" charset="0"/>
                <a:cs typeface="Simplified Arabic" pitchFamily="18" charset="-78"/>
              </a:rPr>
              <a:t>7_ الاطار النظري</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ar-IQ" sz="1600" b="0" i="0" u="none" strike="noStrike" cap="none" normalizeH="0" baseline="0" dirty="0" smtClean="0">
                <a:ln>
                  <a:noFill/>
                </a:ln>
                <a:solidFill>
                  <a:srgbClr val="006400"/>
                </a:solidFill>
                <a:effectLst/>
                <a:latin typeface="Simplified Arabic" pitchFamily="18" charset="-78"/>
                <a:ea typeface="Times New Roman" pitchFamily="18" charset="0"/>
                <a:cs typeface="Simplified Arabic" pitchFamily="18" charset="-78"/>
              </a:rPr>
              <a:t>8_ الدراسات السابقة</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ar-IQ" sz="1600" b="0" i="0" u="none" strike="noStrike" cap="none" normalizeH="0" baseline="0" dirty="0" smtClean="0">
                <a:ln>
                  <a:noFill/>
                </a:ln>
                <a:solidFill>
                  <a:srgbClr val="006400"/>
                </a:solidFill>
                <a:effectLst/>
                <a:latin typeface="Simplified Arabic" pitchFamily="18" charset="-78"/>
                <a:ea typeface="Times New Roman" pitchFamily="18" charset="0"/>
                <a:cs typeface="Simplified Arabic" pitchFamily="18" charset="-78"/>
              </a:rPr>
              <a:t>9_ منهج الدراسة</a:t>
            </a:r>
            <a:r>
              <a:rPr kumimoji="0" lang="en-US" sz="1600" b="0" i="0" u="none" strike="noStrike" cap="none" normalizeH="0" baseline="0" dirty="0" smtClean="0">
                <a:ln>
                  <a:noFill/>
                </a:ln>
                <a:solidFill>
                  <a:srgbClr val="006400"/>
                </a:solidFill>
                <a:effectLst/>
                <a:latin typeface="Simplified Arabic" pitchFamily="18" charset="-78"/>
                <a:ea typeface="Times New Roman" pitchFamily="18" charset="0"/>
                <a:cs typeface="Simplified Arabic" pitchFamily="18" charset="-78"/>
              </a:rPr>
              <a:t> </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ar-IQ" sz="1600" b="0" i="0" u="none" strike="noStrike" cap="none" normalizeH="0" baseline="0" dirty="0" smtClean="0">
                <a:ln>
                  <a:noFill/>
                </a:ln>
                <a:solidFill>
                  <a:srgbClr val="006400"/>
                </a:solidFill>
                <a:effectLst/>
                <a:latin typeface="Simplified Arabic" pitchFamily="18" charset="-78"/>
                <a:ea typeface="Times New Roman" pitchFamily="18" charset="0"/>
                <a:cs typeface="Simplified Arabic" pitchFamily="18" charset="-78"/>
              </a:rPr>
              <a:t>10_ نتائج الدراسة</a:t>
            </a:r>
            <a:r>
              <a:rPr kumimoji="0" lang="en-US" sz="1600" b="0" i="0" u="none" strike="noStrike" cap="none" normalizeH="0" baseline="0" dirty="0" smtClean="0">
                <a:ln>
                  <a:noFill/>
                </a:ln>
                <a:solidFill>
                  <a:srgbClr val="006400"/>
                </a:solidFill>
                <a:effectLst/>
                <a:latin typeface="Simplified Arabic" pitchFamily="18" charset="-78"/>
                <a:ea typeface="Times New Roman" pitchFamily="18" charset="0"/>
                <a:cs typeface="Simplified Arabic" pitchFamily="18" charset="-78"/>
              </a:rPr>
              <a:t> </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ar-IQ" sz="1600" b="0" i="0" u="none" strike="noStrike" cap="none" normalizeH="0" baseline="0" dirty="0" smtClean="0">
                <a:ln>
                  <a:noFill/>
                </a:ln>
                <a:solidFill>
                  <a:srgbClr val="006400"/>
                </a:solidFill>
                <a:effectLst/>
                <a:latin typeface="Simplified Arabic" pitchFamily="18" charset="-78"/>
                <a:ea typeface="Times New Roman" pitchFamily="18" charset="0"/>
                <a:cs typeface="Simplified Arabic" pitchFamily="18" charset="-78"/>
              </a:rPr>
              <a:t>11- الاستنتاجات والتوصيات</a:t>
            </a:r>
            <a:r>
              <a:rPr kumimoji="0" lang="en-US" sz="1600" b="0" i="0" u="none" strike="noStrike" cap="none" normalizeH="0" baseline="0" dirty="0" smtClean="0">
                <a:ln>
                  <a:noFill/>
                </a:ln>
                <a:solidFill>
                  <a:srgbClr val="006400"/>
                </a:solidFill>
                <a:effectLst/>
                <a:latin typeface="Simplified Arabic" pitchFamily="18" charset="-78"/>
                <a:ea typeface="Times New Roman" pitchFamily="18" charset="0"/>
                <a:cs typeface="Simplified Arabic" pitchFamily="18" charset="-78"/>
              </a:rPr>
              <a:t> </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ar-IQ" sz="1600" b="0" i="0" u="none" strike="noStrike" cap="none" normalizeH="0" baseline="0" dirty="0" smtClean="0">
                <a:ln>
                  <a:noFill/>
                </a:ln>
                <a:solidFill>
                  <a:srgbClr val="006400"/>
                </a:solidFill>
                <a:effectLst/>
                <a:latin typeface="Simplified Arabic" pitchFamily="18" charset="-78"/>
                <a:ea typeface="Times New Roman" pitchFamily="18" charset="0"/>
                <a:cs typeface="Simplified Arabic" pitchFamily="18" charset="-78"/>
              </a:rPr>
              <a:t>12_ الفهارس والملاحق</a:t>
            </a:r>
            <a:r>
              <a:rPr kumimoji="0" lang="en-US" sz="1600" b="0" i="0" u="none" strike="noStrike" cap="none" normalizeH="0" baseline="0" dirty="0" smtClean="0">
                <a:ln>
                  <a:noFill/>
                </a:ln>
                <a:solidFill>
                  <a:srgbClr val="006400"/>
                </a:solidFill>
                <a:effectLst/>
                <a:latin typeface="Simplified Arabic" pitchFamily="18" charset="-78"/>
                <a:ea typeface="Times New Roman" pitchFamily="18" charset="0"/>
                <a:cs typeface="Simplified Arabic" pitchFamily="18" charset="-78"/>
              </a:rPr>
              <a:t>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idx="4294967295"/>
          </p:nvPr>
        </p:nvSpPr>
        <p:spPr>
          <a:xfrm>
            <a:off x="2000232" y="274639"/>
            <a:ext cx="2786082" cy="2654296"/>
          </a:xfrm>
        </p:spPr>
        <p:txBody>
          <a:bodyPr>
            <a:normAutofit/>
          </a:bodyPr>
          <a:lstStyle/>
          <a:p>
            <a:r>
              <a:rPr lang="ar-IQ" dirty="0" smtClean="0"/>
              <a:t/>
            </a:r>
            <a:br>
              <a:rPr lang="ar-IQ" dirty="0" smtClean="0"/>
            </a:br>
            <a:r>
              <a:rPr lang="ar-IQ" dirty="0" smtClean="0"/>
              <a:t/>
            </a:r>
            <a:br>
              <a:rPr lang="ar-IQ" dirty="0" smtClean="0"/>
            </a:br>
            <a:endParaRPr lang="en-US" dirty="0"/>
          </a:p>
        </p:txBody>
      </p:sp>
      <p:sp>
        <p:nvSpPr>
          <p:cNvPr id="5122" name="AutoShape 2" descr="Image result for ‫الادارة‬‎"/>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5124" name="AutoShape 4" descr="Image result for ‫الادارة‬‎"/>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5" name="TextBox 4"/>
          <p:cNvSpPr txBox="1"/>
          <p:nvPr/>
        </p:nvSpPr>
        <p:spPr>
          <a:xfrm>
            <a:off x="785786" y="928670"/>
            <a:ext cx="7858180" cy="4801314"/>
          </a:xfrm>
          <a:prstGeom prst="rect">
            <a:avLst/>
          </a:prstGeom>
          <a:noFill/>
        </p:spPr>
        <p:txBody>
          <a:bodyPr wrap="square" rtlCol="0">
            <a:spAutoFit/>
          </a:bodyPr>
          <a:lstStyle/>
          <a:p>
            <a:pPr algn="just"/>
            <a:r>
              <a:rPr lang="ar-SA" dirty="0" smtClean="0"/>
              <a:t>لقد استطاع الإنسان عن طريق المصادر المختلفة التي سبقت استخدام المنهج العلمي ان يحصل على إجابات وتفسيرات ومعرفة معينة ساعدته على الاجابة على كثير من تساؤلاته وعلى تحقيق فهم معين للأشياء والأحداث والظواهر المختلفة في البيئة من حوله وعلى زيادة قدرته على التحكم في البيئة وتحسين حياته وتأمينها وكثيرا ما بدت له هذه الإجابات والتفسيرات مقنعة وتقبلها دون ان يناقش صحتها او حتى يتساءل عن كيفية التوصل اليها . ومع ذلك فان معظمها اليوم في ضوء معايير الحقيقة التي كشفت عنها اساليب التفكير والبحث العلمي بعيدة عن الحقيقة وقاصرة عن إعطاء الإجابات او التفسيرات الصحيحة وبالتالي فهي معرفة قديمة لا يوثق في صحتها . لكن الانسان طوال هذه العصور لم يتوقف عن التفكير والتأمل والبحث عن معرفة على درجة اكبر من الصحة والوثوق بها ودفعه هذا الى استمرار محاولاته الفكرية وتطوير التفكير ومناهج البحث ووسائله وأدواته الى ماهي عليه من نوعية في وقتنا الحاضر ، علما ان هذه المراحل التي مر بها الإنسان لم تكن منفصلة الواحدة عن الاخرى فقد تضمنت أساليب مازال البحث في عصرنا الحاضر يستخدمها فالخبرة الشخصية وكفايتها والاستنباط والاستقراء لها فوائد في حل المشكلات وفي حدود معينة وقد يستخدم الباحث التأمل والمناقشة في تفسير وتوضيح النتائج التي تظهر ها تجربة علمية معينة . كما انه لايمكن الاستغناء عن الأحكام القيمية في تفسير الحقائق التي يكشف عنها البحث العلمي لان هذه الحقائق من الناحية العملية او التطبيقية تكون محدودة القيمة والفائدة مالم تستخدم في حل المشكلات التي يواجهها الانسان في حياته ويتطلب من جانب الباحث ان يختار لبحثه مجموعة من القيم والمعايير لكي يقيم على اساسها الحقائق التي يسفر عنها البحث ويصدر حكمه عن مدى فائدتها العملية</a:t>
            </a:r>
            <a:r>
              <a:rPr lang="ar-IQ" dirty="0" smtClean="0"/>
              <a:t>                                                       </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AutoShape 2" descr="ØªØ¹Ø±ÙÙ Ø§ÙØªØ®Ø·ÙØ·"/>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4580" name="AutoShape 4" descr="ØªØ¹Ø±ÙÙ Ø§ÙØªØ®Ø·ÙØ·"/>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4" name="TextBox 3"/>
          <p:cNvSpPr txBox="1"/>
          <p:nvPr/>
        </p:nvSpPr>
        <p:spPr>
          <a:xfrm>
            <a:off x="1643042" y="2214554"/>
            <a:ext cx="6143668" cy="369332"/>
          </a:xfrm>
          <a:prstGeom prst="rect">
            <a:avLst/>
          </a:prstGeom>
          <a:noFill/>
        </p:spPr>
        <p:txBody>
          <a:bodyPr wrap="square" rtlCol="0">
            <a:spAutoFit/>
          </a:bodyPr>
          <a:lstStyle/>
          <a:p>
            <a:endParaRPr lang="en-US" dirty="0"/>
          </a:p>
        </p:txBody>
      </p:sp>
      <p:sp>
        <p:nvSpPr>
          <p:cNvPr id="10242" name="Rectangle 2"/>
          <p:cNvSpPr>
            <a:spLocks noChangeArrowheads="1"/>
          </p:cNvSpPr>
          <p:nvPr/>
        </p:nvSpPr>
        <p:spPr bwMode="auto">
          <a:xfrm>
            <a:off x="142844" y="485006"/>
            <a:ext cx="8786874" cy="409342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ar-SA" sz="2000" b="0" i="0" u="none" strike="noStrike" cap="none" normalizeH="0" baseline="0" dirty="0" smtClean="0">
                <a:ln>
                  <a:noFill/>
                </a:ln>
                <a:solidFill>
                  <a:srgbClr val="006400"/>
                </a:solidFill>
                <a:effectLst/>
                <a:latin typeface="Simplified Arabic" pitchFamily="18" charset="-78"/>
                <a:ea typeface="Times New Roman" pitchFamily="18" charset="0"/>
                <a:cs typeface="Simplified Arabic" pitchFamily="18" charset="-78"/>
              </a:rPr>
              <a:t>ويمكن لمنجزات الجنس البشري في مختلف المجالات ان تعطي فكرة عن التقدم العلمي الذي وصل اليه الانسان ولكن تحديد مفهوم العلم بكلمات موجزة ليس أمراً يسيراً اذ يمكن النظر الى مفهوم العلم من خلال طبيعة العمل الذي يقوم به العالم في مختبره وأدوات تجاربه المعقدة أو من صفات هذا العالم الفكرية وقدراته الابداعية أو من خلال التطبيقات التقنية ومظاهر التقدم الصناعي التي تتخذ من مبادئ العلم ونظرياته اساساً لها وهي بالطبع نظرات ضيقة تحد وتعيق الفهم الصحيح للعلم وللتفكير العلمي بشكل عام ويمكن تعريف العلم بانه نشاط يهدف الى زيادة قدرة الانسان للسيطرة على الطبيعة فقد وجد الانسان في بيئة يكتنفها الغموض وتكثر فيها التساؤلات فاخذ يبحث عن تفسير لما يحيط به من ظواهر وغموض وتوصل الى الكثير من المعارف والحقائق جعلته قادرا على التحكم في الطبيعة ،وبازدياد المعارفزادت قدرته على فهم الظواهر الطبيعية ،ومن ثم قدرته على ضبطها والتحكم بها</a:t>
            </a:r>
            <a:r>
              <a:rPr kumimoji="0" lang="en-US" sz="2000" b="0" i="0" u="none" strike="noStrike" cap="none" normalizeH="0" baseline="0" dirty="0" smtClean="0">
                <a:ln>
                  <a:noFill/>
                </a:ln>
                <a:solidFill>
                  <a:srgbClr val="006400"/>
                </a:solidFill>
                <a:effectLst/>
                <a:latin typeface="Simplified Arabic" pitchFamily="18" charset="-78"/>
                <a:ea typeface="Times New Roman" pitchFamily="18" charset="0"/>
                <a:cs typeface="Simplified Arabic" pitchFamily="18" charset="-78"/>
              </a:rPr>
              <a:t> </a:t>
            </a:r>
            <a:br>
              <a:rPr kumimoji="0" lang="en-US" sz="2000" b="0" i="0" u="none" strike="noStrike" cap="none" normalizeH="0" baseline="0" dirty="0" smtClean="0">
                <a:ln>
                  <a:noFill/>
                </a:ln>
                <a:solidFill>
                  <a:srgbClr val="006400"/>
                </a:solidFill>
                <a:effectLst/>
                <a:latin typeface="Simplified Arabic" pitchFamily="18" charset="-78"/>
                <a:ea typeface="Times New Roman" pitchFamily="18" charset="0"/>
                <a:cs typeface="Simplified Arabic" pitchFamily="18" charset="-78"/>
              </a:rPr>
            </a:br>
            <a:r>
              <a:rPr kumimoji="0" lang="ar-SA" sz="2000" b="0" i="0" u="none" strike="noStrike" cap="none" normalizeH="0" baseline="0" dirty="0" smtClean="0">
                <a:ln>
                  <a:noFill/>
                </a:ln>
                <a:solidFill>
                  <a:srgbClr val="006400"/>
                </a:solidFill>
                <a:effectLst/>
                <a:latin typeface="Simplified Arabic" pitchFamily="18" charset="-78"/>
                <a:ea typeface="Times New Roman" pitchFamily="18" charset="0"/>
                <a:cs typeface="Simplified Arabic" pitchFamily="18" charset="-78"/>
              </a:rPr>
              <a:t>وتتعدد تعريفات البحث العلمي ولا يتفق الباحثون على تعريف محدد ولعل ذلك يرجع الى تعدد اساليب البحث وعدم التقيد في مفهوم العلم ومن هذه التعريفات ما عرفه بعض الباحثين بأنه ( جهد علمي منظم يهدف الى اكتشاف الحقائق الجديدة والتأكد من صحتها وتحليل </a:t>
            </a:r>
            <a:r>
              <a:rPr kumimoji="0" lang="ar-IQ" sz="2000" b="0" i="0" u="none" strike="noStrike" cap="none" normalizeH="0" baseline="0" dirty="0" smtClean="0">
                <a:ln>
                  <a:noFill/>
                </a:ln>
                <a:solidFill>
                  <a:srgbClr val="006400"/>
                </a:solidFill>
                <a:effectLst/>
                <a:latin typeface="Simplified Arabic" pitchFamily="18" charset="-78"/>
                <a:ea typeface="Times New Roman" pitchFamily="18" charset="0"/>
                <a:cs typeface="Simplified Arabic" pitchFamily="18" charset="-78"/>
              </a:rPr>
              <a:t>)</a:t>
            </a:r>
            <a:r>
              <a:rPr kumimoji="0" lang="ar-SA" sz="2000" b="0" i="0" u="none" strike="noStrike" cap="none" normalizeH="0" baseline="0" dirty="0" smtClean="0">
                <a:ln>
                  <a:noFill/>
                </a:ln>
                <a:solidFill>
                  <a:srgbClr val="006400"/>
                </a:solidFill>
                <a:effectLst/>
                <a:latin typeface="Simplified Arabic" pitchFamily="18" charset="-78"/>
                <a:ea typeface="Times New Roman" pitchFamily="18" charset="0"/>
                <a:cs typeface="Simplified Arabic" pitchFamily="18" charset="-78"/>
              </a:rPr>
              <a:t>العلاقات بين الحقائق المختلفة ) ويعرفه فن دالين (بانه المحاولة الناقدة للتوصل الى حلول للمشكلات التي تؤرق الانسان وتحيره</a:t>
            </a:r>
            <a:r>
              <a:rPr kumimoji="0" lang="en-US" sz="1600" b="0" i="0" u="none" strike="noStrike" cap="none" normalizeH="0" baseline="0" dirty="0" smtClean="0">
                <a:ln>
                  <a:noFill/>
                </a:ln>
                <a:solidFill>
                  <a:srgbClr val="006400"/>
                </a:solidFill>
                <a:effectLst/>
                <a:latin typeface="Simplified Arabic" pitchFamily="18" charset="-78"/>
                <a:ea typeface="Times New Roman" pitchFamily="18" charset="0"/>
                <a:cs typeface="Simplified Arabic" pitchFamily="18" charset="-78"/>
              </a:rPr>
              <a:t>)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682" name="Picture 2" descr="Image result for â«ØµÙØ± ÙÙÙØ§ÙØ¬ Ø§ÙØ¨Ø­Ø« Ø§ÙØ¹ÙÙÙâ¬â"/>
          <p:cNvPicPr>
            <a:picLocks noChangeAspect="1" noChangeArrowheads="1"/>
          </p:cNvPicPr>
          <p:nvPr/>
        </p:nvPicPr>
        <p:blipFill>
          <a:blip r:embed="rId2" cstate="print"/>
          <a:srcRect/>
          <a:stretch>
            <a:fillRect/>
          </a:stretch>
        </p:blipFill>
        <p:spPr bwMode="auto">
          <a:xfrm>
            <a:off x="1571604" y="428604"/>
            <a:ext cx="6076950" cy="4562476"/>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71770" y="1643050"/>
            <a:ext cx="6072230" cy="707886"/>
          </a:xfrm>
          <a:prstGeom prst="rect">
            <a:avLst/>
          </a:prstGeom>
          <a:noFill/>
        </p:spPr>
        <p:txBody>
          <a:bodyPr wrap="square" rtlCol="0">
            <a:spAutoFit/>
          </a:bodyPr>
          <a:lstStyle/>
          <a:p>
            <a:r>
              <a:rPr lang="ar-IQ" sz="4000" dirty="0" smtClean="0"/>
              <a:t>المحاضرة الثانية</a:t>
            </a:r>
            <a:endParaRPr lang="en-US" sz="40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383</TotalTime>
  <Words>1231</Words>
  <Application>Microsoft Office PowerPoint</Application>
  <PresentationFormat>On-screen Show (4:3)</PresentationFormat>
  <Paragraphs>116</Paragraphs>
  <Slides>58</Slides>
  <Notes>1</Notes>
  <HiddenSlides>1</HiddenSlides>
  <MMClips>0</MMClips>
  <ScaleCrop>false</ScaleCrop>
  <HeadingPairs>
    <vt:vector size="4" baseType="variant">
      <vt:variant>
        <vt:lpstr>Theme</vt:lpstr>
      </vt:variant>
      <vt:variant>
        <vt:i4>1</vt:i4>
      </vt:variant>
      <vt:variant>
        <vt:lpstr>Slide Titles</vt:lpstr>
      </vt:variant>
      <vt:variant>
        <vt:i4>58</vt:i4>
      </vt:variant>
    </vt:vector>
  </HeadingPairs>
  <TitlesOfParts>
    <vt:vector size="59" baseType="lpstr">
      <vt:lpstr>Office Theme</vt:lpstr>
      <vt:lpstr>جامعة ديالى                                      كلية التربية الاساسية                                     قسم التربية البدنية وعلوم الرياضة                                                   محاضرات                       مناهج البحث العلمي                                 اعداد                    أ.م.د عدي كريم رحمان</vt:lpstr>
      <vt:lpstr>المحاضرة الاولى</vt:lpstr>
      <vt:lpstr>Slide 3</vt:lpstr>
      <vt:lpstr>Slide 4</vt:lpstr>
      <vt:lpstr>   يبدو بصفة عامة إن الإنسان منذ نشأته قد أحاطت به المشكلات ينبغي عليه ان يواجهها ويعمل على إيجاد حلول مناسبة لها . وهذه المشكلات متعددة ومتنوعة شأنها شأن الحياة نفسها  اذ يندر ان يمضي يوم دون ان يقوم فيه بالبحث والتساؤل ازاء جانب من جوانب بيئته بغية الحصول على المعرفة التي تجيب عن تساؤلاته وتساعده على حل المشكلات والتغلب على الصعوبات التي توجهه في حياته، واستخدم الإنسان مصادر متعددة في سبيل الحصول على هذه المعرفة في سياق تطوره وتفكيره والمراحل التي مر بها البحث عن الحقيقة منها المحاولة والخطأ والخبرة الشخصية والسلطة وأهل الخبرة والعرف والتقاليد والتأمل ...الخ ثم كان اكتشافه واستخدامه للمنهج العلمي في التفكير والبحث الذي يجمع بين الاستقراء والاستنباط ويستخدم أساليب الملاحظة الدقيقة للوقائع الملموسة وفرض الفروض والتجربة للوصول الى المعرفة والتحقق من صحتها                                </vt:lpstr>
      <vt:lpstr>  </vt:lpstr>
      <vt:lpstr>Slide 7</vt:lpstr>
      <vt:lpstr>Slide 8</vt:lpstr>
      <vt:lpstr>Slide 9</vt:lpstr>
      <vt:lpstr> </vt:lpstr>
      <vt:lpstr>ماهية العلم  يمكن لمنجزات الجنس البشري في مختلف المجالات ان تعطي فكرة عن التقدم العلمي الذي وصل اليه الانسان ولكن تحديد مفهوم العلم بكلمات موجزة ليس امراً يسيراً اذ يمكن النظر الى مفهوم العلم من خلال طبيعة العمل الذي يقوم به العالم في مختبره وادوات تجاربه المعقدة او من خلال صفات هذا العالم الفكرية وقدراته الابداعية او من خلال التطبيقات التقنية ومظاهر التقدم الصناعي التي تتخذ من مبادئ العلم ونظرياته اساً لها وهي بالطبع نظرات ضيقه ، تحد وتعيق الفهم الصحيح للعلم وللتفكير العلمي وللبحث العلمي بشكل عام  وقد عرف العلم تعريفات عدة منها  ويعرفه بعض الباحثين بانه (المعرفة المنسقة والمصنفة التي تم التوصل اليها باتباع قواعد المنهج العلمي الصحيح مصاغة في قوانين عامة للظواهر الفردية المتفرقة))  في حين عرفه اخرون بأنه (البحث عن الحقيقة الموضوعية المستمدة من الملاحظة)</vt:lpstr>
      <vt:lpstr>Slide 12</vt:lpstr>
      <vt:lpstr> </vt:lpstr>
      <vt:lpstr>المحاضرة الثالثة</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lpstr>Slide 40</vt:lpstr>
      <vt:lpstr>Slide 41</vt:lpstr>
      <vt:lpstr>Slide 42</vt:lpstr>
      <vt:lpstr>Slide 43</vt:lpstr>
      <vt:lpstr>Slide 44</vt:lpstr>
      <vt:lpstr>Slide 45</vt:lpstr>
      <vt:lpstr>Slide 46</vt:lpstr>
      <vt:lpstr>Slide 47</vt:lpstr>
      <vt:lpstr>Slide 48</vt:lpstr>
      <vt:lpstr>Slide 49</vt:lpstr>
      <vt:lpstr>Slide 50</vt:lpstr>
      <vt:lpstr>Slide 51</vt:lpstr>
      <vt:lpstr>Slide 52</vt:lpstr>
      <vt:lpstr>Slide 53</vt:lpstr>
      <vt:lpstr>Slide 54</vt:lpstr>
      <vt:lpstr>Slide 55</vt:lpstr>
      <vt:lpstr>Slide 56</vt:lpstr>
      <vt:lpstr>Slide 57</vt:lpstr>
      <vt:lpstr>Slide 58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user</cp:lastModifiedBy>
  <cp:revision>48</cp:revision>
  <dcterms:created xsi:type="dcterms:W3CDTF">2016-05-30T06:38:55Z</dcterms:created>
  <dcterms:modified xsi:type="dcterms:W3CDTF">2019-03-28T20:10:22Z</dcterms:modified>
</cp:coreProperties>
</file>